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5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notesSlides/notesSlide14.xml" ContentType="application/vnd.openxmlformats-officedocument.presentationml.notesSlide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75" r:id="rId4"/>
    <p:sldId id="279" r:id="rId5"/>
    <p:sldId id="298" r:id="rId6"/>
    <p:sldId id="29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65" r:id="rId19"/>
    <p:sldId id="291" r:id="rId20"/>
    <p:sldId id="292" r:id="rId21"/>
    <p:sldId id="296" r:id="rId22"/>
    <p:sldId id="297" r:id="rId23"/>
    <p:sldId id="268" r:id="rId24"/>
    <p:sldId id="295" r:id="rId25"/>
    <p:sldId id="271" r:id="rId26"/>
    <p:sldId id="300" r:id="rId27"/>
    <p:sldId id="301" r:id="rId28"/>
    <p:sldId id="302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659" autoAdjust="0"/>
  </p:normalViewPr>
  <p:slideViewPr>
    <p:cSldViewPr>
      <p:cViewPr>
        <p:scale>
          <a:sx n="100" d="100"/>
          <a:sy n="100" d="100"/>
        </p:scale>
        <p:origin x="-29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Zavod\Eksterno%20vrednovanje\Analiza%20izvestaja%202013%202014\Obrada\Obrada2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E:\Zavod\Eksterno%20vrednovanje\Analiza%20izvestaja%202013%202014\Obrada\Obrada2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Zavod\Eksterno%20vrednovanje\Analiza%20izvestaja%202013%202014\Obrada\Obrada2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Zavod\Eksterno%20vrednovanje\Analiza%20izvestaja%202013%202014\Obrada\Obrada2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Zavod\Eksterno%20vrednovanje\Analiza%20izvestaja%202013%202014\Obrada\Obrada2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Zavod\Eksterno%20vrednovanje\Analiza%20izvestaja%202013%202014\Obrada\Obrada2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E:\Zavod\Eksterno%20vrednovanje\Analiza%20izvestaja%202013%202014\Obrada\Obrada2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E:\Zavod\Eksterno%20vrednovanje\Analiza%20izvestaja%202013%202014\Obrada\Obrada2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E:\Zavod\Eksterno%20vrednovanje\Analiza%20izvestaja%202013%202014\Obrada\Obrada2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E:\Zavod\Eksterno%20vrednovanje\Analiza%20izvestaja%202013%202014\Obrada\Obrada2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E:\Zavod\Eksterno%20vrednovanje\Analiza%20izvestaja%202013%202014\Obrada\Analiza%20Oblast2%20po%20SU%202014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Zavod\Eksterno%20vrednovanje\Analiza%20izvestaja%202013%202014\Obrada\Obrada2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E:\Zavod\Eksterno%20vrednovanje\Analiza%20izvestaja%202013%202014\Obrada\Analiza%20Oblast2%20po%20SU%202014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Zavod\Eksterno%20vrednovanje\Analiza%20izvestaja%202013%202014\Obrada\Analiza%20Oblast2%20po%20SU%202014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Zavod\Eksterno%20vrednovanje\Analiza%20izvestaja%202013\Analiza%20izvestaja%20skolska%202012-2013%20godina\Obrada\Obrada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Zavod\od%202013\Eksterno%20vrednovanje\Analiza%20EE%20sg%202013_2014\Obrada\Obrada2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Zavod\Eksterno%20vrednovanje\Analiza%20izvestaja%202013\Analiza%20izvestaja%20skolska%202012-2013%20godina\Obrada\Obrada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Zavod\od%202013\Eksterno%20vrednovanje\Analiza%20EE%20sg%202013_2014\Obrada\Obrada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Zavod\Eksterno%20vrednovanje\Analiza%20izvestaja%202013%202014\Obrada\Obrada2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Zavod\Eksterno%20vrednovanje\Analiza%20izvestaja%202013%202014\Obrada\Obrada2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E:\Zavod\Eksterno%20vrednovanje\Analiza%20izvestaja%202013%202014\Obrada\Obrada2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E:\Zavod\Eksterno%20vrednovanje\Analiza%20izvestaja%202013%202014\Obrada\Obrada2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E:\Zavod\Eksterno%20vrednovanje\Analiza%20izvestaja%202013%202014\Obrada\Obrada2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E:\Zavod\Eksterno%20vrednovanje\Analiza%20izvestaja%202013%202014\Obrada\Obrada2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E:\Zavod\Eksterno%20vrednovanje\Analiza%20izvestaja%202013%202014\Obrada\Obrada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3672134733158349E-2"/>
          <c:y val="3.4722222222222224E-2"/>
          <c:w val="0.76585717410323706"/>
          <c:h val="0.87037037037037035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72AF2F"/>
              </a:solidFill>
            </c:spPr>
          </c:dPt>
          <c:dPt>
            <c:idx val="1"/>
            <c:bubble3D val="0"/>
            <c:spPr>
              <a:solidFill>
                <a:srgbClr val="9ED561"/>
              </a:solidFill>
            </c:spPr>
          </c:dPt>
          <c:dPt>
            <c:idx val="2"/>
            <c:bubble3D val="0"/>
            <c:spPr>
              <a:solidFill>
                <a:srgbClr val="FF9379"/>
              </a:solidFill>
            </c:spPr>
          </c:dPt>
          <c:dPt>
            <c:idx val="3"/>
            <c:bubble3D val="0"/>
            <c:spPr>
              <a:solidFill>
                <a:srgbClr val="FF643F"/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'Obrada OS'!$B$49:$B$52</c:f>
              <c:strCache>
                <c:ptCount val="4"/>
                <c:pt idx="0">
                  <c:v>ниво остварености 4</c:v>
                </c:pt>
                <c:pt idx="1">
                  <c:v>ниво остварености 3</c:v>
                </c:pt>
                <c:pt idx="2">
                  <c:v>ниво остварености 2</c:v>
                </c:pt>
                <c:pt idx="3">
                  <c:v>ниво остварености 1</c:v>
                </c:pt>
              </c:strCache>
            </c:strRef>
          </c:cat>
          <c:val>
            <c:numRef>
              <c:f>'Obrada OS'!$R$56:$R$59</c:f>
              <c:numCache>
                <c:formatCode>0.0%</c:formatCode>
                <c:ptCount val="4"/>
                <c:pt idx="0">
                  <c:v>0.14599999999999999</c:v>
                </c:pt>
                <c:pt idx="1">
                  <c:v>0.53200000000000003</c:v>
                </c:pt>
                <c:pt idx="2">
                  <c:v>0.30199999999999999</c:v>
                </c:pt>
                <c:pt idx="3">
                  <c:v>0.02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5.5582325539428497E-2"/>
          <c:y val="0.81514670134813461"/>
          <c:w val="0.86805250927004007"/>
          <c:h val="0.13822543015456401"/>
        </c:manualLayout>
      </c:layout>
      <c:overlay val="0"/>
      <c:txPr>
        <a:bodyPr/>
        <a:lstStyle/>
        <a:p>
          <a:pPr rtl="0">
            <a:defRPr/>
          </a:pPr>
          <a:endParaRPr lang="sr-Latn-R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sr-Latn-R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717453775530258"/>
          <c:y val="3.8976852506628495E-2"/>
          <c:w val="0.8411587440458832"/>
          <c:h val="0.72374618703313776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'Obrada SS '!$A$122</c:f>
              <c:strCache>
                <c:ptCount val="1"/>
                <c:pt idx="0">
                  <c:v>ниво остварености 4</c:v>
                </c:pt>
              </c:strCache>
            </c:strRef>
          </c:tx>
          <c:spPr>
            <a:solidFill>
              <a:srgbClr val="72AF2F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'Obrada SS '!$B$121:$C$121</c:f>
              <c:strCache>
                <c:ptCount val="1"/>
                <c:pt idx="0">
                  <c:v>3.2.</c:v>
                </c:pt>
              </c:strCache>
            </c:strRef>
          </c:cat>
          <c:val>
            <c:numRef>
              <c:f>'Obrada SS '!$B$122</c:f>
              <c:numCache>
                <c:formatCode>0.0</c:formatCode>
                <c:ptCount val="1"/>
                <c:pt idx="0">
                  <c:v>20</c:v>
                </c:pt>
              </c:numCache>
            </c:numRef>
          </c:val>
        </c:ser>
        <c:ser>
          <c:idx val="1"/>
          <c:order val="1"/>
          <c:tx>
            <c:strRef>
              <c:f>'Obrada SS '!$A$123</c:f>
              <c:strCache>
                <c:ptCount val="1"/>
                <c:pt idx="0">
                  <c:v>ниво остварености 3</c:v>
                </c:pt>
              </c:strCache>
            </c:strRef>
          </c:tx>
          <c:spPr>
            <a:solidFill>
              <a:srgbClr val="9ED561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'Obrada SS '!$B$121:$C$121</c:f>
              <c:strCache>
                <c:ptCount val="1"/>
                <c:pt idx="0">
                  <c:v>3.2.</c:v>
                </c:pt>
              </c:strCache>
            </c:strRef>
          </c:cat>
          <c:val>
            <c:numRef>
              <c:f>'Obrada SS '!$B$123</c:f>
              <c:numCache>
                <c:formatCode>0.0</c:formatCode>
                <c:ptCount val="1"/>
                <c:pt idx="0">
                  <c:v>57.499999999999993</c:v>
                </c:pt>
              </c:numCache>
            </c:numRef>
          </c:val>
        </c:ser>
        <c:ser>
          <c:idx val="2"/>
          <c:order val="2"/>
          <c:tx>
            <c:strRef>
              <c:f>'Obrada SS '!$A$124</c:f>
              <c:strCache>
                <c:ptCount val="1"/>
                <c:pt idx="0">
                  <c:v>ниво остварености 2</c:v>
                </c:pt>
              </c:strCache>
            </c:strRef>
          </c:tx>
          <c:spPr>
            <a:solidFill>
              <a:srgbClr val="FF9379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'Obrada SS '!$B$121:$C$121</c:f>
              <c:strCache>
                <c:ptCount val="1"/>
                <c:pt idx="0">
                  <c:v>3.2.</c:v>
                </c:pt>
              </c:strCache>
            </c:strRef>
          </c:cat>
          <c:val>
            <c:numRef>
              <c:f>'Obrada SS '!$B$124</c:f>
              <c:numCache>
                <c:formatCode>0.0</c:formatCode>
                <c:ptCount val="1"/>
                <c:pt idx="0">
                  <c:v>18.75</c:v>
                </c:pt>
              </c:numCache>
            </c:numRef>
          </c:val>
        </c:ser>
        <c:ser>
          <c:idx val="3"/>
          <c:order val="3"/>
          <c:tx>
            <c:strRef>
              <c:f>'Obrada SS '!$A$125</c:f>
              <c:strCache>
                <c:ptCount val="1"/>
                <c:pt idx="0">
                  <c:v>ниво остварености 1</c:v>
                </c:pt>
              </c:strCache>
            </c:strRef>
          </c:tx>
          <c:spPr>
            <a:solidFill>
              <a:srgbClr val="FF643F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'Obrada SS '!$B$121:$C$121</c:f>
              <c:strCache>
                <c:ptCount val="1"/>
                <c:pt idx="0">
                  <c:v>3.2.</c:v>
                </c:pt>
              </c:strCache>
            </c:strRef>
          </c:cat>
          <c:val>
            <c:numRef>
              <c:f>'Obrada SS '!$B$125</c:f>
              <c:numCache>
                <c:formatCode>0.0</c:formatCode>
                <c:ptCount val="1"/>
                <c:pt idx="0">
                  <c:v>3.75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0403712"/>
        <c:axId val="170405888"/>
      </c:barChart>
      <c:catAx>
        <c:axId val="17040371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sr-Cyrl-CS"/>
                  <a:t>Стандарди</a:t>
                </a:r>
              </a:p>
            </c:rich>
          </c:tx>
          <c:layout>
            <c:manualLayout>
              <c:xMode val="edge"/>
              <c:yMode val="edge"/>
              <c:x val="3.5172246661655578E-3"/>
              <c:y val="0.32275795325153678"/>
            </c:manualLayout>
          </c:layout>
          <c:overlay val="0"/>
        </c:title>
        <c:majorTickMark val="out"/>
        <c:minorTickMark val="none"/>
        <c:tickLblPos val="nextTo"/>
        <c:crossAx val="170405888"/>
        <c:crosses val="autoZero"/>
        <c:auto val="1"/>
        <c:lblAlgn val="ctr"/>
        <c:lblOffset val="100"/>
        <c:noMultiLvlLbl val="0"/>
      </c:catAx>
      <c:valAx>
        <c:axId val="170405888"/>
        <c:scaling>
          <c:orientation val="minMax"/>
          <c:max val="100"/>
        </c:scaling>
        <c:delete val="0"/>
        <c:axPos val="b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sr-Cyrl-CS"/>
                  <a:t>Проценат школа</a:t>
                </a:r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crossAx val="1704037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0756947992916055"/>
          <c:y val="0.90860772074159346"/>
          <c:w val="0.83081516686880119"/>
          <c:h val="8.2116388888888892E-2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sr-Latn-R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717453775530258"/>
          <c:y val="3.8976852506628495E-2"/>
          <c:w val="0.8411587440458832"/>
          <c:h val="0.72374618703313776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'Obrada OS'!$A$138</c:f>
              <c:strCache>
                <c:ptCount val="1"/>
                <c:pt idx="0">
                  <c:v>ниво остварености 4</c:v>
                </c:pt>
              </c:strCache>
            </c:strRef>
          </c:tx>
          <c:spPr>
            <a:solidFill>
              <a:srgbClr val="72AF2F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'Obrada OS'!$B$137:$D$137</c:f>
              <c:strCache>
                <c:ptCount val="3"/>
                <c:pt idx="0">
                  <c:v>4.1.</c:v>
                </c:pt>
                <c:pt idx="1">
                  <c:v>4.2.</c:v>
                </c:pt>
                <c:pt idx="2">
                  <c:v>4.3.</c:v>
                </c:pt>
              </c:strCache>
            </c:strRef>
          </c:cat>
          <c:val>
            <c:numRef>
              <c:f>'Obrada OS'!$B$138:$D$138</c:f>
              <c:numCache>
                <c:formatCode>0.0</c:formatCode>
                <c:ptCount val="3"/>
                <c:pt idx="0">
                  <c:v>26.440677966101696</c:v>
                </c:pt>
                <c:pt idx="1">
                  <c:v>27.118644067796609</c:v>
                </c:pt>
                <c:pt idx="2">
                  <c:v>24.573378839590443</c:v>
                </c:pt>
              </c:numCache>
            </c:numRef>
          </c:val>
        </c:ser>
        <c:ser>
          <c:idx val="1"/>
          <c:order val="1"/>
          <c:tx>
            <c:strRef>
              <c:f>'Obrada OS'!$A$139</c:f>
              <c:strCache>
                <c:ptCount val="1"/>
                <c:pt idx="0">
                  <c:v>ниво остварености 3</c:v>
                </c:pt>
              </c:strCache>
            </c:strRef>
          </c:tx>
          <c:spPr>
            <a:solidFill>
              <a:srgbClr val="9ED561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'Obrada OS'!$B$137:$D$137</c:f>
              <c:strCache>
                <c:ptCount val="3"/>
                <c:pt idx="0">
                  <c:v>4.1.</c:v>
                </c:pt>
                <c:pt idx="1">
                  <c:v>4.2.</c:v>
                </c:pt>
                <c:pt idx="2">
                  <c:v>4.3.</c:v>
                </c:pt>
              </c:strCache>
            </c:strRef>
          </c:cat>
          <c:val>
            <c:numRef>
              <c:f>'Obrada OS'!$B$139:$D$139</c:f>
              <c:numCache>
                <c:formatCode>0.0</c:formatCode>
                <c:ptCount val="3"/>
                <c:pt idx="0">
                  <c:v>55.593220338983052</c:v>
                </c:pt>
                <c:pt idx="1">
                  <c:v>53.559322033898304</c:v>
                </c:pt>
                <c:pt idx="2">
                  <c:v>51.535836177474401</c:v>
                </c:pt>
              </c:numCache>
            </c:numRef>
          </c:val>
        </c:ser>
        <c:ser>
          <c:idx val="2"/>
          <c:order val="2"/>
          <c:tx>
            <c:strRef>
              <c:f>'Obrada OS'!$A$140</c:f>
              <c:strCache>
                <c:ptCount val="1"/>
                <c:pt idx="0">
                  <c:v>ниво остварености 2</c:v>
                </c:pt>
              </c:strCache>
            </c:strRef>
          </c:tx>
          <c:spPr>
            <a:solidFill>
              <a:srgbClr val="FF9379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'Obrada OS'!$B$137:$D$137</c:f>
              <c:strCache>
                <c:ptCount val="3"/>
                <c:pt idx="0">
                  <c:v>4.1.</c:v>
                </c:pt>
                <c:pt idx="1">
                  <c:v>4.2.</c:v>
                </c:pt>
                <c:pt idx="2">
                  <c:v>4.3.</c:v>
                </c:pt>
              </c:strCache>
            </c:strRef>
          </c:cat>
          <c:val>
            <c:numRef>
              <c:f>'Obrada OS'!$B$140:$D$140</c:f>
              <c:numCache>
                <c:formatCode>0.0</c:formatCode>
                <c:ptCount val="3"/>
                <c:pt idx="0">
                  <c:v>17.627118644067796</c:v>
                </c:pt>
                <c:pt idx="1">
                  <c:v>17.966101694915253</c:v>
                </c:pt>
                <c:pt idx="2">
                  <c:v>22.184300341296929</c:v>
                </c:pt>
              </c:numCache>
            </c:numRef>
          </c:val>
        </c:ser>
        <c:ser>
          <c:idx val="3"/>
          <c:order val="3"/>
          <c:tx>
            <c:strRef>
              <c:f>'Obrada OS'!$A$141</c:f>
              <c:strCache>
                <c:ptCount val="1"/>
                <c:pt idx="0">
                  <c:v>ниво остварености 1</c:v>
                </c:pt>
              </c:strCache>
            </c:strRef>
          </c:tx>
          <c:spPr>
            <a:solidFill>
              <a:srgbClr val="FF643F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'Obrada OS'!$B$137:$D$137</c:f>
              <c:strCache>
                <c:ptCount val="3"/>
                <c:pt idx="0">
                  <c:v>4.1.</c:v>
                </c:pt>
                <c:pt idx="1">
                  <c:v>4.2.</c:v>
                </c:pt>
                <c:pt idx="2">
                  <c:v>4.3.</c:v>
                </c:pt>
              </c:strCache>
            </c:strRef>
          </c:cat>
          <c:val>
            <c:numRef>
              <c:f>'Obrada OS'!$B$141:$D$141</c:f>
              <c:numCache>
                <c:formatCode>0.0</c:formatCode>
                <c:ptCount val="3"/>
                <c:pt idx="0">
                  <c:v>0.33898305084745761</c:v>
                </c:pt>
                <c:pt idx="1">
                  <c:v>1.3559322033898304</c:v>
                </c:pt>
                <c:pt idx="2">
                  <c:v>1.7064846416382253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0474112"/>
        <c:axId val="170492672"/>
      </c:barChart>
      <c:catAx>
        <c:axId val="17047411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sr-Cyrl-CS"/>
                  <a:t>Стандарди</a:t>
                </a:r>
              </a:p>
            </c:rich>
          </c:tx>
          <c:layout>
            <c:manualLayout>
              <c:xMode val="edge"/>
              <c:yMode val="edge"/>
              <c:x val="3.5172246661655578E-3"/>
              <c:y val="0.32275795325153678"/>
            </c:manualLayout>
          </c:layout>
          <c:overlay val="0"/>
        </c:title>
        <c:majorTickMark val="out"/>
        <c:minorTickMark val="none"/>
        <c:tickLblPos val="nextTo"/>
        <c:crossAx val="170492672"/>
        <c:crosses val="autoZero"/>
        <c:auto val="1"/>
        <c:lblAlgn val="ctr"/>
        <c:lblOffset val="100"/>
        <c:noMultiLvlLbl val="0"/>
      </c:catAx>
      <c:valAx>
        <c:axId val="170492672"/>
        <c:scaling>
          <c:orientation val="minMax"/>
          <c:max val="100"/>
        </c:scaling>
        <c:delete val="0"/>
        <c:axPos val="b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sr-Cyrl-CS"/>
                  <a:t>Проценат школа</a:t>
                </a:r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crossAx val="1704741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0756947992916055"/>
          <c:y val="0.90860772074159346"/>
          <c:w val="0.83081516686880119"/>
          <c:h val="8.2116388888888892E-2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sr-Latn-R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717453775530258"/>
          <c:y val="3.8976852506628495E-2"/>
          <c:w val="0.8411587440458832"/>
          <c:h val="0.72374618703313776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'Obrada SS '!$A$149</c:f>
              <c:strCache>
                <c:ptCount val="1"/>
                <c:pt idx="0">
                  <c:v>ниво остварености 4</c:v>
                </c:pt>
              </c:strCache>
            </c:strRef>
          </c:tx>
          <c:spPr>
            <a:solidFill>
              <a:srgbClr val="72AF2F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'Obrada SS '!$B$148:$D$148</c:f>
              <c:strCache>
                <c:ptCount val="3"/>
                <c:pt idx="0">
                  <c:v>4.1.</c:v>
                </c:pt>
                <c:pt idx="1">
                  <c:v>4.2.</c:v>
                </c:pt>
                <c:pt idx="2">
                  <c:v>4.3.</c:v>
                </c:pt>
              </c:strCache>
            </c:strRef>
          </c:cat>
          <c:val>
            <c:numRef>
              <c:f>'Obrada SS '!$B$149:$D$149</c:f>
              <c:numCache>
                <c:formatCode>0.0</c:formatCode>
                <c:ptCount val="3"/>
                <c:pt idx="0">
                  <c:v>21.25</c:v>
                </c:pt>
                <c:pt idx="1">
                  <c:v>31.25</c:v>
                </c:pt>
                <c:pt idx="2">
                  <c:v>22.5</c:v>
                </c:pt>
              </c:numCache>
            </c:numRef>
          </c:val>
        </c:ser>
        <c:ser>
          <c:idx val="1"/>
          <c:order val="1"/>
          <c:tx>
            <c:strRef>
              <c:f>'Obrada SS '!$A$150</c:f>
              <c:strCache>
                <c:ptCount val="1"/>
                <c:pt idx="0">
                  <c:v>ниво остварености 3</c:v>
                </c:pt>
              </c:strCache>
            </c:strRef>
          </c:tx>
          <c:spPr>
            <a:solidFill>
              <a:srgbClr val="9ED561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'Obrada SS '!$B$148:$D$148</c:f>
              <c:strCache>
                <c:ptCount val="3"/>
                <c:pt idx="0">
                  <c:v>4.1.</c:v>
                </c:pt>
                <c:pt idx="1">
                  <c:v>4.2.</c:v>
                </c:pt>
                <c:pt idx="2">
                  <c:v>4.3.</c:v>
                </c:pt>
              </c:strCache>
            </c:strRef>
          </c:cat>
          <c:val>
            <c:numRef>
              <c:f>'Obrada SS '!$B$150:$D$150</c:f>
              <c:numCache>
                <c:formatCode>0.0</c:formatCode>
                <c:ptCount val="3"/>
                <c:pt idx="0">
                  <c:v>55.000000000000007</c:v>
                </c:pt>
                <c:pt idx="1">
                  <c:v>50</c:v>
                </c:pt>
                <c:pt idx="2">
                  <c:v>40</c:v>
                </c:pt>
              </c:numCache>
            </c:numRef>
          </c:val>
        </c:ser>
        <c:ser>
          <c:idx val="2"/>
          <c:order val="2"/>
          <c:tx>
            <c:strRef>
              <c:f>'Obrada SS '!$A$151</c:f>
              <c:strCache>
                <c:ptCount val="1"/>
                <c:pt idx="0">
                  <c:v>ниво остварености 2</c:v>
                </c:pt>
              </c:strCache>
            </c:strRef>
          </c:tx>
          <c:spPr>
            <a:solidFill>
              <a:srgbClr val="FF9379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'Obrada SS '!$B$148:$D$148</c:f>
              <c:strCache>
                <c:ptCount val="3"/>
                <c:pt idx="0">
                  <c:v>4.1.</c:v>
                </c:pt>
                <c:pt idx="1">
                  <c:v>4.2.</c:v>
                </c:pt>
                <c:pt idx="2">
                  <c:v>4.3.</c:v>
                </c:pt>
              </c:strCache>
            </c:strRef>
          </c:cat>
          <c:val>
            <c:numRef>
              <c:f>'Obrada SS '!$B$151:$D$151</c:f>
              <c:numCache>
                <c:formatCode>0.0</c:formatCode>
                <c:ptCount val="3"/>
                <c:pt idx="0">
                  <c:v>22.5</c:v>
                </c:pt>
                <c:pt idx="1">
                  <c:v>17.5</c:v>
                </c:pt>
                <c:pt idx="2">
                  <c:v>31.25</c:v>
                </c:pt>
              </c:numCache>
            </c:numRef>
          </c:val>
        </c:ser>
        <c:ser>
          <c:idx val="3"/>
          <c:order val="3"/>
          <c:tx>
            <c:strRef>
              <c:f>'Obrada SS '!$A$152</c:f>
              <c:strCache>
                <c:ptCount val="1"/>
                <c:pt idx="0">
                  <c:v>ниво остварености 1</c:v>
                </c:pt>
              </c:strCache>
            </c:strRef>
          </c:tx>
          <c:spPr>
            <a:solidFill>
              <a:srgbClr val="FF643F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'Obrada SS '!$B$148:$D$148</c:f>
              <c:strCache>
                <c:ptCount val="3"/>
                <c:pt idx="0">
                  <c:v>4.1.</c:v>
                </c:pt>
                <c:pt idx="1">
                  <c:v>4.2.</c:v>
                </c:pt>
                <c:pt idx="2">
                  <c:v>4.3.</c:v>
                </c:pt>
              </c:strCache>
            </c:strRef>
          </c:cat>
          <c:val>
            <c:numRef>
              <c:f>'Obrada SS '!$B$152:$D$152</c:f>
              <c:numCache>
                <c:formatCode>0.0</c:formatCode>
                <c:ptCount val="3"/>
                <c:pt idx="0">
                  <c:v>1.25</c:v>
                </c:pt>
                <c:pt idx="1">
                  <c:v>1.25</c:v>
                </c:pt>
                <c:pt idx="2">
                  <c:v>6.25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2032768"/>
        <c:axId val="172034688"/>
      </c:barChart>
      <c:catAx>
        <c:axId val="17203276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sr-Cyrl-CS"/>
                  <a:t>Стандарди</a:t>
                </a:r>
              </a:p>
            </c:rich>
          </c:tx>
          <c:layout>
            <c:manualLayout>
              <c:xMode val="edge"/>
              <c:yMode val="edge"/>
              <c:x val="3.5172246661655578E-3"/>
              <c:y val="0.32275795325153678"/>
            </c:manualLayout>
          </c:layout>
          <c:overlay val="0"/>
        </c:title>
        <c:majorTickMark val="out"/>
        <c:minorTickMark val="none"/>
        <c:tickLblPos val="nextTo"/>
        <c:crossAx val="172034688"/>
        <c:crosses val="autoZero"/>
        <c:auto val="1"/>
        <c:lblAlgn val="ctr"/>
        <c:lblOffset val="100"/>
        <c:noMultiLvlLbl val="0"/>
      </c:catAx>
      <c:valAx>
        <c:axId val="172034688"/>
        <c:scaling>
          <c:orientation val="minMax"/>
          <c:max val="100"/>
        </c:scaling>
        <c:delete val="0"/>
        <c:axPos val="b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sr-Cyrl-CS"/>
                  <a:t>Проценат школа</a:t>
                </a:r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crossAx val="1720327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0756947992916055"/>
          <c:y val="0.90860772074159346"/>
          <c:w val="0.83081516686880119"/>
          <c:h val="8.2116388888888892E-2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sr-Latn-R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717453775530258"/>
          <c:y val="3.8976852506628495E-2"/>
          <c:w val="0.8411587440458832"/>
          <c:h val="0.72374618703313776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'Obrada OS'!$A$165</c:f>
              <c:strCache>
                <c:ptCount val="1"/>
                <c:pt idx="0">
                  <c:v>ниво остварености 4</c:v>
                </c:pt>
              </c:strCache>
            </c:strRef>
          </c:tx>
          <c:spPr>
            <a:solidFill>
              <a:srgbClr val="72AF2F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'Obrada OS'!$B$164:$F$164</c:f>
              <c:strCache>
                <c:ptCount val="5"/>
                <c:pt idx="0">
                  <c:v>5.1.</c:v>
                </c:pt>
                <c:pt idx="1">
                  <c:v>5.2.</c:v>
                </c:pt>
                <c:pt idx="2">
                  <c:v>5.3.</c:v>
                </c:pt>
                <c:pt idx="3">
                  <c:v>5.4.</c:v>
                </c:pt>
                <c:pt idx="4">
                  <c:v>5.5.</c:v>
                </c:pt>
              </c:strCache>
            </c:strRef>
          </c:cat>
          <c:val>
            <c:numRef>
              <c:f>'Obrada OS'!$B$165:$F$165</c:f>
              <c:numCache>
                <c:formatCode>0.0</c:formatCode>
                <c:ptCount val="5"/>
                <c:pt idx="0">
                  <c:v>42.711864406779661</c:v>
                </c:pt>
                <c:pt idx="1">
                  <c:v>24.406779661016952</c:v>
                </c:pt>
                <c:pt idx="2">
                  <c:v>53.220338983050851</c:v>
                </c:pt>
                <c:pt idx="3">
                  <c:v>44.217687074829932</c:v>
                </c:pt>
                <c:pt idx="4">
                  <c:v>34.915254237288131</c:v>
                </c:pt>
              </c:numCache>
            </c:numRef>
          </c:val>
        </c:ser>
        <c:ser>
          <c:idx val="1"/>
          <c:order val="1"/>
          <c:tx>
            <c:strRef>
              <c:f>'Obrada OS'!$A$166</c:f>
              <c:strCache>
                <c:ptCount val="1"/>
                <c:pt idx="0">
                  <c:v>ниво остварености 3</c:v>
                </c:pt>
              </c:strCache>
            </c:strRef>
          </c:tx>
          <c:spPr>
            <a:solidFill>
              <a:srgbClr val="9ED561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'Obrada OS'!$B$164:$F$164</c:f>
              <c:strCache>
                <c:ptCount val="5"/>
                <c:pt idx="0">
                  <c:v>5.1.</c:v>
                </c:pt>
                <c:pt idx="1">
                  <c:v>5.2.</c:v>
                </c:pt>
                <c:pt idx="2">
                  <c:v>5.3.</c:v>
                </c:pt>
                <c:pt idx="3">
                  <c:v>5.4.</c:v>
                </c:pt>
                <c:pt idx="4">
                  <c:v>5.5.</c:v>
                </c:pt>
              </c:strCache>
            </c:strRef>
          </c:cat>
          <c:val>
            <c:numRef>
              <c:f>'Obrada OS'!$B$166:$F$166</c:f>
              <c:numCache>
                <c:formatCode>0.0</c:formatCode>
                <c:ptCount val="5"/>
                <c:pt idx="0">
                  <c:v>48.135593220338983</c:v>
                </c:pt>
                <c:pt idx="1">
                  <c:v>55.254237288135585</c:v>
                </c:pt>
                <c:pt idx="2">
                  <c:v>37.627118644067799</c:v>
                </c:pt>
                <c:pt idx="3">
                  <c:v>43.197278911564624</c:v>
                </c:pt>
                <c:pt idx="4">
                  <c:v>53.559322033898304</c:v>
                </c:pt>
              </c:numCache>
            </c:numRef>
          </c:val>
        </c:ser>
        <c:ser>
          <c:idx val="2"/>
          <c:order val="2"/>
          <c:tx>
            <c:strRef>
              <c:f>'Obrada OS'!$A$167</c:f>
              <c:strCache>
                <c:ptCount val="1"/>
                <c:pt idx="0">
                  <c:v>ниво остварености 2</c:v>
                </c:pt>
              </c:strCache>
            </c:strRef>
          </c:tx>
          <c:spPr>
            <a:solidFill>
              <a:srgbClr val="FF9379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'Obrada OS'!$B$164:$F$164</c:f>
              <c:strCache>
                <c:ptCount val="5"/>
                <c:pt idx="0">
                  <c:v>5.1.</c:v>
                </c:pt>
                <c:pt idx="1">
                  <c:v>5.2.</c:v>
                </c:pt>
                <c:pt idx="2">
                  <c:v>5.3.</c:v>
                </c:pt>
                <c:pt idx="3">
                  <c:v>5.4.</c:v>
                </c:pt>
                <c:pt idx="4">
                  <c:v>5.5.</c:v>
                </c:pt>
              </c:strCache>
            </c:strRef>
          </c:cat>
          <c:val>
            <c:numRef>
              <c:f>'Obrada OS'!$B$167:$F$167</c:f>
              <c:numCache>
                <c:formatCode>0.0</c:formatCode>
                <c:ptCount val="5"/>
                <c:pt idx="0">
                  <c:v>8.8135593220338979</c:v>
                </c:pt>
                <c:pt idx="1">
                  <c:v>19.661016949152543</c:v>
                </c:pt>
                <c:pt idx="2">
                  <c:v>7.1186440677966107</c:v>
                </c:pt>
                <c:pt idx="3">
                  <c:v>12.585034013605442</c:v>
                </c:pt>
                <c:pt idx="4">
                  <c:v>10.508474576271185</c:v>
                </c:pt>
              </c:numCache>
            </c:numRef>
          </c:val>
        </c:ser>
        <c:ser>
          <c:idx val="3"/>
          <c:order val="3"/>
          <c:tx>
            <c:strRef>
              <c:f>'Obrada OS'!$A$168</c:f>
              <c:strCache>
                <c:ptCount val="1"/>
                <c:pt idx="0">
                  <c:v>ниво остварености 1</c:v>
                </c:pt>
              </c:strCache>
            </c:strRef>
          </c:tx>
          <c:spPr>
            <a:solidFill>
              <a:srgbClr val="FF643F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'Obrada OS'!$B$164:$F$164</c:f>
              <c:strCache>
                <c:ptCount val="5"/>
                <c:pt idx="0">
                  <c:v>5.1.</c:v>
                </c:pt>
                <c:pt idx="1">
                  <c:v>5.2.</c:v>
                </c:pt>
                <c:pt idx="2">
                  <c:v>5.3.</c:v>
                </c:pt>
                <c:pt idx="3">
                  <c:v>5.4.</c:v>
                </c:pt>
                <c:pt idx="4">
                  <c:v>5.5.</c:v>
                </c:pt>
              </c:strCache>
            </c:strRef>
          </c:cat>
          <c:val>
            <c:numRef>
              <c:f>'Obrada OS'!$B$168:$F$168</c:f>
              <c:numCache>
                <c:formatCode>0.0</c:formatCode>
                <c:ptCount val="5"/>
                <c:pt idx="0">
                  <c:v>0.33898305084745761</c:v>
                </c:pt>
                <c:pt idx="1">
                  <c:v>0.67796610169491522</c:v>
                </c:pt>
                <c:pt idx="2">
                  <c:v>2.0338983050847457</c:v>
                </c:pt>
                <c:pt idx="3">
                  <c:v>0</c:v>
                </c:pt>
                <c:pt idx="4">
                  <c:v>1.0169491525423728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0660224"/>
        <c:axId val="170662144"/>
      </c:barChart>
      <c:catAx>
        <c:axId val="17066022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sr-Cyrl-CS"/>
                  <a:t>Стандарди</a:t>
                </a:r>
              </a:p>
            </c:rich>
          </c:tx>
          <c:layout>
            <c:manualLayout>
              <c:xMode val="edge"/>
              <c:yMode val="edge"/>
              <c:x val="3.5172246661655578E-3"/>
              <c:y val="0.32275795325153678"/>
            </c:manualLayout>
          </c:layout>
          <c:overlay val="0"/>
        </c:title>
        <c:majorTickMark val="out"/>
        <c:minorTickMark val="none"/>
        <c:tickLblPos val="nextTo"/>
        <c:crossAx val="170662144"/>
        <c:crosses val="autoZero"/>
        <c:auto val="1"/>
        <c:lblAlgn val="ctr"/>
        <c:lblOffset val="100"/>
        <c:noMultiLvlLbl val="0"/>
      </c:catAx>
      <c:valAx>
        <c:axId val="170662144"/>
        <c:scaling>
          <c:orientation val="minMax"/>
          <c:max val="100"/>
        </c:scaling>
        <c:delete val="0"/>
        <c:axPos val="b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sr-Cyrl-CS"/>
                  <a:t>Проценат школа</a:t>
                </a:r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crossAx val="1706602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0756947992916055"/>
          <c:y val="0.90860772074159346"/>
          <c:w val="0.83081516686880119"/>
          <c:h val="8.2116388888888892E-2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sr-Latn-R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717453775530258"/>
          <c:y val="3.8976852506628495E-2"/>
          <c:w val="0.8411587440458832"/>
          <c:h val="0.72374618703313776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'Obrada SS '!$A$176</c:f>
              <c:strCache>
                <c:ptCount val="1"/>
                <c:pt idx="0">
                  <c:v>ниво остварености 4</c:v>
                </c:pt>
              </c:strCache>
            </c:strRef>
          </c:tx>
          <c:spPr>
            <a:solidFill>
              <a:srgbClr val="72AF2F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'Obrada SS '!$B$175:$F$175</c:f>
              <c:strCache>
                <c:ptCount val="5"/>
                <c:pt idx="0">
                  <c:v>5.1.</c:v>
                </c:pt>
                <c:pt idx="1">
                  <c:v>5.2.</c:v>
                </c:pt>
                <c:pt idx="2">
                  <c:v>5.3.</c:v>
                </c:pt>
                <c:pt idx="3">
                  <c:v>5.4.</c:v>
                </c:pt>
                <c:pt idx="4">
                  <c:v>5.5.</c:v>
                </c:pt>
              </c:strCache>
            </c:strRef>
          </c:cat>
          <c:val>
            <c:numRef>
              <c:f>'Obrada SS '!$B$176:$F$176</c:f>
              <c:numCache>
                <c:formatCode>0.0</c:formatCode>
                <c:ptCount val="5"/>
                <c:pt idx="0">
                  <c:v>43.75</c:v>
                </c:pt>
                <c:pt idx="1">
                  <c:v>28.749999999999996</c:v>
                </c:pt>
                <c:pt idx="2">
                  <c:v>50</c:v>
                </c:pt>
                <c:pt idx="3">
                  <c:v>25.316455696202532</c:v>
                </c:pt>
                <c:pt idx="4">
                  <c:v>27.500000000000004</c:v>
                </c:pt>
              </c:numCache>
            </c:numRef>
          </c:val>
        </c:ser>
        <c:ser>
          <c:idx val="1"/>
          <c:order val="1"/>
          <c:tx>
            <c:strRef>
              <c:f>'Obrada SS '!$A$177</c:f>
              <c:strCache>
                <c:ptCount val="1"/>
                <c:pt idx="0">
                  <c:v>ниво остварености 3</c:v>
                </c:pt>
              </c:strCache>
            </c:strRef>
          </c:tx>
          <c:spPr>
            <a:solidFill>
              <a:srgbClr val="9ED561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'Obrada SS '!$B$175:$F$175</c:f>
              <c:strCache>
                <c:ptCount val="5"/>
                <c:pt idx="0">
                  <c:v>5.1.</c:v>
                </c:pt>
                <c:pt idx="1">
                  <c:v>5.2.</c:v>
                </c:pt>
                <c:pt idx="2">
                  <c:v>5.3.</c:v>
                </c:pt>
                <c:pt idx="3">
                  <c:v>5.4.</c:v>
                </c:pt>
                <c:pt idx="4">
                  <c:v>5.5.</c:v>
                </c:pt>
              </c:strCache>
            </c:strRef>
          </c:cat>
          <c:val>
            <c:numRef>
              <c:f>'Obrada SS '!$B$177:$F$177</c:f>
              <c:numCache>
                <c:formatCode>0.0</c:formatCode>
                <c:ptCount val="5"/>
                <c:pt idx="0">
                  <c:v>51.249999999999993</c:v>
                </c:pt>
                <c:pt idx="1">
                  <c:v>53.75</c:v>
                </c:pt>
                <c:pt idx="2">
                  <c:v>45</c:v>
                </c:pt>
                <c:pt idx="3">
                  <c:v>45.569620253164558</c:v>
                </c:pt>
                <c:pt idx="4">
                  <c:v>61.250000000000007</c:v>
                </c:pt>
              </c:numCache>
            </c:numRef>
          </c:val>
        </c:ser>
        <c:ser>
          <c:idx val="2"/>
          <c:order val="2"/>
          <c:tx>
            <c:strRef>
              <c:f>'Obrada SS '!$A$178</c:f>
              <c:strCache>
                <c:ptCount val="1"/>
                <c:pt idx="0">
                  <c:v>ниво остварености 2</c:v>
                </c:pt>
              </c:strCache>
            </c:strRef>
          </c:tx>
          <c:spPr>
            <a:solidFill>
              <a:srgbClr val="FF9379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'Obrada SS '!$B$175:$F$175</c:f>
              <c:strCache>
                <c:ptCount val="5"/>
                <c:pt idx="0">
                  <c:v>5.1.</c:v>
                </c:pt>
                <c:pt idx="1">
                  <c:v>5.2.</c:v>
                </c:pt>
                <c:pt idx="2">
                  <c:v>5.3.</c:v>
                </c:pt>
                <c:pt idx="3">
                  <c:v>5.4.</c:v>
                </c:pt>
                <c:pt idx="4">
                  <c:v>5.5.</c:v>
                </c:pt>
              </c:strCache>
            </c:strRef>
          </c:cat>
          <c:val>
            <c:numRef>
              <c:f>'Obrada SS '!$B$178:$F$178</c:f>
              <c:numCache>
                <c:formatCode>0.0</c:formatCode>
                <c:ptCount val="5"/>
                <c:pt idx="0">
                  <c:v>5</c:v>
                </c:pt>
                <c:pt idx="1">
                  <c:v>16.25</c:v>
                </c:pt>
                <c:pt idx="2">
                  <c:v>2.5</c:v>
                </c:pt>
                <c:pt idx="3">
                  <c:v>26.582278481012654</c:v>
                </c:pt>
                <c:pt idx="4">
                  <c:v>10</c:v>
                </c:pt>
              </c:numCache>
            </c:numRef>
          </c:val>
        </c:ser>
        <c:ser>
          <c:idx val="3"/>
          <c:order val="3"/>
          <c:tx>
            <c:strRef>
              <c:f>'Obrada SS '!$A$179</c:f>
              <c:strCache>
                <c:ptCount val="1"/>
                <c:pt idx="0">
                  <c:v>ниво остварености 1</c:v>
                </c:pt>
              </c:strCache>
            </c:strRef>
          </c:tx>
          <c:spPr>
            <a:solidFill>
              <a:srgbClr val="FF643F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'Obrada SS '!$B$175:$F$175</c:f>
              <c:strCache>
                <c:ptCount val="5"/>
                <c:pt idx="0">
                  <c:v>5.1.</c:v>
                </c:pt>
                <c:pt idx="1">
                  <c:v>5.2.</c:v>
                </c:pt>
                <c:pt idx="2">
                  <c:v>5.3.</c:v>
                </c:pt>
                <c:pt idx="3">
                  <c:v>5.4.</c:v>
                </c:pt>
                <c:pt idx="4">
                  <c:v>5.5.</c:v>
                </c:pt>
              </c:strCache>
            </c:strRef>
          </c:cat>
          <c:val>
            <c:numRef>
              <c:f>'Obrada SS '!$B$179:$F$179</c:f>
              <c:numCache>
                <c:formatCode>0.0</c:formatCode>
                <c:ptCount val="5"/>
                <c:pt idx="0">
                  <c:v>0</c:v>
                </c:pt>
                <c:pt idx="1">
                  <c:v>1.25</c:v>
                </c:pt>
                <c:pt idx="2">
                  <c:v>2.5</c:v>
                </c:pt>
                <c:pt idx="3">
                  <c:v>2.5316455696202533</c:v>
                </c:pt>
                <c:pt idx="4">
                  <c:v>1.25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0690816"/>
        <c:axId val="170717568"/>
      </c:barChart>
      <c:catAx>
        <c:axId val="17069081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sr-Cyrl-CS"/>
                  <a:t>Стандарди</a:t>
                </a:r>
              </a:p>
            </c:rich>
          </c:tx>
          <c:layout>
            <c:manualLayout>
              <c:xMode val="edge"/>
              <c:yMode val="edge"/>
              <c:x val="3.5172246661655578E-3"/>
              <c:y val="0.32275795325153678"/>
            </c:manualLayout>
          </c:layout>
          <c:overlay val="0"/>
        </c:title>
        <c:majorTickMark val="out"/>
        <c:minorTickMark val="none"/>
        <c:tickLblPos val="nextTo"/>
        <c:crossAx val="170717568"/>
        <c:crosses val="autoZero"/>
        <c:auto val="1"/>
        <c:lblAlgn val="ctr"/>
        <c:lblOffset val="100"/>
        <c:noMultiLvlLbl val="0"/>
      </c:catAx>
      <c:valAx>
        <c:axId val="170717568"/>
        <c:scaling>
          <c:orientation val="minMax"/>
          <c:max val="100"/>
        </c:scaling>
        <c:delete val="0"/>
        <c:axPos val="b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sr-Cyrl-CS"/>
                  <a:t>Проценат школа</a:t>
                </a:r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crossAx val="1706908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0756947992916055"/>
          <c:y val="0.90860772074159346"/>
          <c:w val="0.83081516686880119"/>
          <c:h val="8.2116388888888892E-2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sr-Latn-R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717453775530258"/>
          <c:y val="3.8976852506628495E-2"/>
          <c:w val="0.8411587440458832"/>
          <c:h val="0.72374618703313776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'Obrada OS'!$A$191</c:f>
              <c:strCache>
                <c:ptCount val="1"/>
                <c:pt idx="0">
                  <c:v>ниво остварености 4</c:v>
                </c:pt>
              </c:strCache>
            </c:strRef>
          </c:tx>
          <c:spPr>
            <a:solidFill>
              <a:srgbClr val="72AF2F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'Obrada OS'!$B$190:$F$190</c:f>
              <c:strCache>
                <c:ptCount val="5"/>
                <c:pt idx="0">
                  <c:v>6.1.</c:v>
                </c:pt>
                <c:pt idx="1">
                  <c:v>6.2.</c:v>
                </c:pt>
                <c:pt idx="2">
                  <c:v>6.3.</c:v>
                </c:pt>
                <c:pt idx="3">
                  <c:v>6.4.</c:v>
                </c:pt>
                <c:pt idx="4">
                  <c:v>6.5.</c:v>
                </c:pt>
              </c:strCache>
            </c:strRef>
          </c:cat>
          <c:val>
            <c:numRef>
              <c:f>'Obrada OS'!$B$191:$F$191</c:f>
              <c:numCache>
                <c:formatCode>0.0</c:formatCode>
                <c:ptCount val="5"/>
                <c:pt idx="0">
                  <c:v>25.084745762711862</c:v>
                </c:pt>
                <c:pt idx="1">
                  <c:v>38.644067796610173</c:v>
                </c:pt>
                <c:pt idx="2">
                  <c:v>37.288135593220339</c:v>
                </c:pt>
                <c:pt idx="3">
                  <c:v>17.627118644067796</c:v>
                </c:pt>
                <c:pt idx="4">
                  <c:v>30.508474576271187</c:v>
                </c:pt>
              </c:numCache>
            </c:numRef>
          </c:val>
        </c:ser>
        <c:ser>
          <c:idx val="1"/>
          <c:order val="1"/>
          <c:tx>
            <c:strRef>
              <c:f>'Obrada OS'!$A$192</c:f>
              <c:strCache>
                <c:ptCount val="1"/>
                <c:pt idx="0">
                  <c:v>ниво остварености 3</c:v>
                </c:pt>
              </c:strCache>
            </c:strRef>
          </c:tx>
          <c:spPr>
            <a:solidFill>
              <a:srgbClr val="9ED561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'Obrada OS'!$B$190:$F$190</c:f>
              <c:strCache>
                <c:ptCount val="5"/>
                <c:pt idx="0">
                  <c:v>6.1.</c:v>
                </c:pt>
                <c:pt idx="1">
                  <c:v>6.2.</c:v>
                </c:pt>
                <c:pt idx="2">
                  <c:v>6.3.</c:v>
                </c:pt>
                <c:pt idx="3">
                  <c:v>6.4.</c:v>
                </c:pt>
                <c:pt idx="4">
                  <c:v>6.5.</c:v>
                </c:pt>
              </c:strCache>
            </c:strRef>
          </c:cat>
          <c:val>
            <c:numRef>
              <c:f>'Obrada OS'!$B$192:$F$192</c:f>
              <c:numCache>
                <c:formatCode>0.0</c:formatCode>
                <c:ptCount val="5"/>
                <c:pt idx="0">
                  <c:v>40.33898305084746</c:v>
                </c:pt>
                <c:pt idx="1">
                  <c:v>48.813559322033903</c:v>
                </c:pt>
                <c:pt idx="2">
                  <c:v>50.50847457627119</c:v>
                </c:pt>
                <c:pt idx="3">
                  <c:v>50.847457627118644</c:v>
                </c:pt>
                <c:pt idx="4">
                  <c:v>50.847457627118644</c:v>
                </c:pt>
              </c:numCache>
            </c:numRef>
          </c:val>
        </c:ser>
        <c:ser>
          <c:idx val="2"/>
          <c:order val="2"/>
          <c:tx>
            <c:strRef>
              <c:f>'Obrada OS'!$A$193</c:f>
              <c:strCache>
                <c:ptCount val="1"/>
                <c:pt idx="0">
                  <c:v>ниво остварености 2</c:v>
                </c:pt>
              </c:strCache>
            </c:strRef>
          </c:tx>
          <c:spPr>
            <a:solidFill>
              <a:srgbClr val="FF9379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'Obrada OS'!$B$190:$F$190</c:f>
              <c:strCache>
                <c:ptCount val="5"/>
                <c:pt idx="0">
                  <c:v>6.1.</c:v>
                </c:pt>
                <c:pt idx="1">
                  <c:v>6.2.</c:v>
                </c:pt>
                <c:pt idx="2">
                  <c:v>6.3.</c:v>
                </c:pt>
                <c:pt idx="3">
                  <c:v>6.4.</c:v>
                </c:pt>
                <c:pt idx="4">
                  <c:v>6.5.</c:v>
                </c:pt>
              </c:strCache>
            </c:strRef>
          </c:cat>
          <c:val>
            <c:numRef>
              <c:f>'Obrada OS'!$B$193:$F$193</c:f>
              <c:numCache>
                <c:formatCode>0.0</c:formatCode>
                <c:ptCount val="5"/>
                <c:pt idx="0">
                  <c:v>30.847457627118647</c:v>
                </c:pt>
                <c:pt idx="1">
                  <c:v>12.203389830508476</c:v>
                </c:pt>
                <c:pt idx="2">
                  <c:v>12.203389830508476</c:v>
                </c:pt>
                <c:pt idx="3">
                  <c:v>27.457627118644069</c:v>
                </c:pt>
                <c:pt idx="4">
                  <c:v>16.610169491525422</c:v>
                </c:pt>
              </c:numCache>
            </c:numRef>
          </c:val>
        </c:ser>
        <c:ser>
          <c:idx val="3"/>
          <c:order val="3"/>
          <c:tx>
            <c:strRef>
              <c:f>'Obrada OS'!$A$194</c:f>
              <c:strCache>
                <c:ptCount val="1"/>
                <c:pt idx="0">
                  <c:v>ниво остварености 1</c:v>
                </c:pt>
              </c:strCache>
            </c:strRef>
          </c:tx>
          <c:spPr>
            <a:solidFill>
              <a:srgbClr val="FF643F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'Obrada OS'!$B$190:$F$190</c:f>
              <c:strCache>
                <c:ptCount val="5"/>
                <c:pt idx="0">
                  <c:v>6.1.</c:v>
                </c:pt>
                <c:pt idx="1">
                  <c:v>6.2.</c:v>
                </c:pt>
                <c:pt idx="2">
                  <c:v>6.3.</c:v>
                </c:pt>
                <c:pt idx="3">
                  <c:v>6.4.</c:v>
                </c:pt>
                <c:pt idx="4">
                  <c:v>6.5.</c:v>
                </c:pt>
              </c:strCache>
            </c:strRef>
          </c:cat>
          <c:val>
            <c:numRef>
              <c:f>'Obrada OS'!$B$194:$F$194</c:f>
              <c:numCache>
                <c:formatCode>0.0</c:formatCode>
                <c:ptCount val="5"/>
                <c:pt idx="0">
                  <c:v>3.7288135593220342</c:v>
                </c:pt>
                <c:pt idx="1">
                  <c:v>0.33898305084745761</c:v>
                </c:pt>
                <c:pt idx="2">
                  <c:v>0</c:v>
                </c:pt>
                <c:pt idx="3">
                  <c:v>4.0677966101694913</c:v>
                </c:pt>
                <c:pt idx="4">
                  <c:v>2.0338983050847457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0760064"/>
        <c:axId val="170782720"/>
      </c:barChart>
      <c:catAx>
        <c:axId val="17076006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sr-Cyrl-CS"/>
                  <a:t>Стандарди</a:t>
                </a:r>
              </a:p>
            </c:rich>
          </c:tx>
          <c:layout>
            <c:manualLayout>
              <c:xMode val="edge"/>
              <c:yMode val="edge"/>
              <c:x val="3.5172246661655578E-3"/>
              <c:y val="0.32275795325153678"/>
            </c:manualLayout>
          </c:layout>
          <c:overlay val="0"/>
        </c:title>
        <c:majorTickMark val="out"/>
        <c:minorTickMark val="none"/>
        <c:tickLblPos val="nextTo"/>
        <c:crossAx val="170782720"/>
        <c:crosses val="autoZero"/>
        <c:auto val="1"/>
        <c:lblAlgn val="ctr"/>
        <c:lblOffset val="100"/>
        <c:noMultiLvlLbl val="0"/>
      </c:catAx>
      <c:valAx>
        <c:axId val="170782720"/>
        <c:scaling>
          <c:orientation val="minMax"/>
          <c:max val="100"/>
        </c:scaling>
        <c:delete val="0"/>
        <c:axPos val="b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sr-Cyrl-CS"/>
                  <a:t>Проценат школа</a:t>
                </a:r>
              </a:p>
            </c:rich>
          </c:tx>
          <c:overlay val="0"/>
        </c:title>
        <c:numFmt formatCode="0" sourceLinked="0"/>
        <c:majorTickMark val="out"/>
        <c:minorTickMark val="none"/>
        <c:tickLblPos val="nextTo"/>
        <c:crossAx val="1707600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0756947992916055"/>
          <c:y val="0.90860772074159346"/>
          <c:w val="0.83081516686880119"/>
          <c:h val="8.2116388888888892E-2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sr-Latn-R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717453775530258"/>
          <c:y val="3.8976852506628495E-2"/>
          <c:w val="0.8411587440458832"/>
          <c:h val="0.72374618703313776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'Obrada SS '!$A$202</c:f>
              <c:strCache>
                <c:ptCount val="1"/>
                <c:pt idx="0">
                  <c:v>ниво остварености 4</c:v>
                </c:pt>
              </c:strCache>
            </c:strRef>
          </c:tx>
          <c:spPr>
            <a:solidFill>
              <a:srgbClr val="72AF2F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'Obrada SS '!$B$201:$F$201</c:f>
              <c:strCache>
                <c:ptCount val="5"/>
                <c:pt idx="0">
                  <c:v>6.1.</c:v>
                </c:pt>
                <c:pt idx="1">
                  <c:v>6.2.</c:v>
                </c:pt>
                <c:pt idx="2">
                  <c:v>6.3.</c:v>
                </c:pt>
                <c:pt idx="3">
                  <c:v>6.4.</c:v>
                </c:pt>
                <c:pt idx="4">
                  <c:v>6.5.</c:v>
                </c:pt>
              </c:strCache>
            </c:strRef>
          </c:cat>
          <c:val>
            <c:numRef>
              <c:f>'Obrada SS '!$B$202:$F$202</c:f>
              <c:numCache>
                <c:formatCode>0.0</c:formatCode>
                <c:ptCount val="5"/>
                <c:pt idx="0">
                  <c:v>32.5</c:v>
                </c:pt>
                <c:pt idx="1">
                  <c:v>37.5</c:v>
                </c:pt>
                <c:pt idx="2">
                  <c:v>43.75</c:v>
                </c:pt>
                <c:pt idx="3">
                  <c:v>22.5</c:v>
                </c:pt>
                <c:pt idx="4">
                  <c:v>37.974683544303801</c:v>
                </c:pt>
              </c:numCache>
            </c:numRef>
          </c:val>
        </c:ser>
        <c:ser>
          <c:idx val="1"/>
          <c:order val="1"/>
          <c:tx>
            <c:strRef>
              <c:f>'Obrada SS '!$A$203</c:f>
              <c:strCache>
                <c:ptCount val="1"/>
                <c:pt idx="0">
                  <c:v>ниво остварености 3</c:v>
                </c:pt>
              </c:strCache>
            </c:strRef>
          </c:tx>
          <c:spPr>
            <a:solidFill>
              <a:srgbClr val="9ED561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'Obrada SS '!$B$201:$F$201</c:f>
              <c:strCache>
                <c:ptCount val="5"/>
                <c:pt idx="0">
                  <c:v>6.1.</c:v>
                </c:pt>
                <c:pt idx="1">
                  <c:v>6.2.</c:v>
                </c:pt>
                <c:pt idx="2">
                  <c:v>6.3.</c:v>
                </c:pt>
                <c:pt idx="3">
                  <c:v>6.4.</c:v>
                </c:pt>
                <c:pt idx="4">
                  <c:v>6.5.</c:v>
                </c:pt>
              </c:strCache>
            </c:strRef>
          </c:cat>
          <c:val>
            <c:numRef>
              <c:f>'Obrada SS '!$B$203:$F$203</c:f>
              <c:numCache>
                <c:formatCode>0.0</c:formatCode>
                <c:ptCount val="5"/>
                <c:pt idx="0">
                  <c:v>42.5</c:v>
                </c:pt>
                <c:pt idx="1">
                  <c:v>47.5</c:v>
                </c:pt>
                <c:pt idx="2">
                  <c:v>52.5</c:v>
                </c:pt>
                <c:pt idx="3">
                  <c:v>43.75</c:v>
                </c:pt>
                <c:pt idx="4">
                  <c:v>50.632911392405063</c:v>
                </c:pt>
              </c:numCache>
            </c:numRef>
          </c:val>
        </c:ser>
        <c:ser>
          <c:idx val="2"/>
          <c:order val="2"/>
          <c:tx>
            <c:strRef>
              <c:f>'Obrada SS '!$A$204</c:f>
              <c:strCache>
                <c:ptCount val="1"/>
                <c:pt idx="0">
                  <c:v>ниво остварености 2</c:v>
                </c:pt>
              </c:strCache>
            </c:strRef>
          </c:tx>
          <c:spPr>
            <a:solidFill>
              <a:srgbClr val="FF9379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'Obrada SS '!$B$201:$F$201</c:f>
              <c:strCache>
                <c:ptCount val="5"/>
                <c:pt idx="0">
                  <c:v>6.1.</c:v>
                </c:pt>
                <c:pt idx="1">
                  <c:v>6.2.</c:v>
                </c:pt>
                <c:pt idx="2">
                  <c:v>6.3.</c:v>
                </c:pt>
                <c:pt idx="3">
                  <c:v>6.4.</c:v>
                </c:pt>
                <c:pt idx="4">
                  <c:v>6.5.</c:v>
                </c:pt>
              </c:strCache>
            </c:strRef>
          </c:cat>
          <c:val>
            <c:numRef>
              <c:f>'Obrada SS '!$B$204:$F$204</c:f>
              <c:numCache>
                <c:formatCode>0.0</c:formatCode>
                <c:ptCount val="5"/>
                <c:pt idx="0">
                  <c:v>21.25</c:v>
                </c:pt>
                <c:pt idx="1">
                  <c:v>13.750000000000002</c:v>
                </c:pt>
                <c:pt idx="2">
                  <c:v>2.5</c:v>
                </c:pt>
                <c:pt idx="3">
                  <c:v>30</c:v>
                </c:pt>
                <c:pt idx="4">
                  <c:v>11.39240506329114</c:v>
                </c:pt>
              </c:numCache>
            </c:numRef>
          </c:val>
        </c:ser>
        <c:ser>
          <c:idx val="3"/>
          <c:order val="3"/>
          <c:tx>
            <c:strRef>
              <c:f>'Obrada SS '!$A$205</c:f>
              <c:strCache>
                <c:ptCount val="1"/>
                <c:pt idx="0">
                  <c:v>ниво остварености 1</c:v>
                </c:pt>
              </c:strCache>
            </c:strRef>
          </c:tx>
          <c:spPr>
            <a:solidFill>
              <a:srgbClr val="FF643F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'Obrada SS '!$B$201:$F$201</c:f>
              <c:strCache>
                <c:ptCount val="5"/>
                <c:pt idx="0">
                  <c:v>6.1.</c:v>
                </c:pt>
                <c:pt idx="1">
                  <c:v>6.2.</c:v>
                </c:pt>
                <c:pt idx="2">
                  <c:v>6.3.</c:v>
                </c:pt>
                <c:pt idx="3">
                  <c:v>6.4.</c:v>
                </c:pt>
                <c:pt idx="4">
                  <c:v>6.5.</c:v>
                </c:pt>
              </c:strCache>
            </c:strRef>
          </c:cat>
          <c:val>
            <c:numRef>
              <c:f>'Obrada SS '!$B$205:$F$205</c:f>
              <c:numCache>
                <c:formatCode>0.0</c:formatCode>
                <c:ptCount val="5"/>
                <c:pt idx="0">
                  <c:v>3.75</c:v>
                </c:pt>
                <c:pt idx="1">
                  <c:v>1.25</c:v>
                </c:pt>
                <c:pt idx="2">
                  <c:v>1.25</c:v>
                </c:pt>
                <c:pt idx="3">
                  <c:v>3.75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0835968"/>
        <c:axId val="170837888"/>
      </c:barChart>
      <c:catAx>
        <c:axId val="17083596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sr-Cyrl-CS"/>
                  <a:t>Стандарди</a:t>
                </a:r>
              </a:p>
            </c:rich>
          </c:tx>
          <c:layout>
            <c:manualLayout>
              <c:xMode val="edge"/>
              <c:yMode val="edge"/>
              <c:x val="3.5172246661655578E-3"/>
              <c:y val="0.32275795325153678"/>
            </c:manualLayout>
          </c:layout>
          <c:overlay val="0"/>
        </c:title>
        <c:majorTickMark val="out"/>
        <c:minorTickMark val="none"/>
        <c:tickLblPos val="nextTo"/>
        <c:crossAx val="170837888"/>
        <c:crosses val="autoZero"/>
        <c:auto val="1"/>
        <c:lblAlgn val="ctr"/>
        <c:lblOffset val="100"/>
        <c:noMultiLvlLbl val="0"/>
      </c:catAx>
      <c:valAx>
        <c:axId val="170837888"/>
        <c:scaling>
          <c:orientation val="minMax"/>
          <c:max val="100"/>
        </c:scaling>
        <c:delete val="0"/>
        <c:axPos val="b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sr-Cyrl-CS"/>
                  <a:t>Проценат школа</a:t>
                </a:r>
              </a:p>
            </c:rich>
          </c:tx>
          <c:overlay val="0"/>
        </c:title>
        <c:numFmt formatCode="0" sourceLinked="0"/>
        <c:majorTickMark val="out"/>
        <c:minorTickMark val="none"/>
        <c:tickLblPos val="nextTo"/>
        <c:crossAx val="1708359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0756947992916055"/>
          <c:y val="0.90860772074159346"/>
          <c:w val="0.83081516686880119"/>
          <c:h val="8.2116388888888892E-2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sr-Latn-R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717453775530258"/>
          <c:y val="3.8976852506628495E-2"/>
          <c:w val="0.8411587440458832"/>
          <c:h val="0.72374618703313776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'Obrada OS'!$A$217</c:f>
              <c:strCache>
                <c:ptCount val="1"/>
                <c:pt idx="0">
                  <c:v>ниво остварености 4</c:v>
                </c:pt>
              </c:strCache>
            </c:strRef>
          </c:tx>
          <c:spPr>
            <a:solidFill>
              <a:srgbClr val="72AF2F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'Obrada OS'!$B$216:$E$216</c:f>
              <c:strCache>
                <c:ptCount val="4"/>
                <c:pt idx="0">
                  <c:v>7.1.</c:v>
                </c:pt>
                <c:pt idx="1">
                  <c:v>7.2.</c:v>
                </c:pt>
                <c:pt idx="2">
                  <c:v>7.3.</c:v>
                </c:pt>
                <c:pt idx="3">
                  <c:v>7.4.</c:v>
                </c:pt>
              </c:strCache>
            </c:strRef>
          </c:cat>
          <c:val>
            <c:numRef>
              <c:f>'Obrada OS'!$B$217:$E$217</c:f>
              <c:numCache>
                <c:formatCode>0.0</c:formatCode>
                <c:ptCount val="4"/>
                <c:pt idx="0">
                  <c:v>39.322033898305087</c:v>
                </c:pt>
                <c:pt idx="1">
                  <c:v>13.559322033898304</c:v>
                </c:pt>
                <c:pt idx="2">
                  <c:v>20.677966101694913</c:v>
                </c:pt>
                <c:pt idx="3">
                  <c:v>25.084745762711862</c:v>
                </c:pt>
              </c:numCache>
            </c:numRef>
          </c:val>
        </c:ser>
        <c:ser>
          <c:idx val="1"/>
          <c:order val="1"/>
          <c:tx>
            <c:strRef>
              <c:f>'Obrada OS'!$A$218</c:f>
              <c:strCache>
                <c:ptCount val="1"/>
                <c:pt idx="0">
                  <c:v>ниво остварености 3</c:v>
                </c:pt>
              </c:strCache>
            </c:strRef>
          </c:tx>
          <c:spPr>
            <a:solidFill>
              <a:srgbClr val="9ED561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'Obrada OS'!$B$216:$E$216</c:f>
              <c:strCache>
                <c:ptCount val="4"/>
                <c:pt idx="0">
                  <c:v>7.1.</c:v>
                </c:pt>
                <c:pt idx="1">
                  <c:v>7.2.</c:v>
                </c:pt>
                <c:pt idx="2">
                  <c:v>7.3.</c:v>
                </c:pt>
                <c:pt idx="3">
                  <c:v>7.4.</c:v>
                </c:pt>
              </c:strCache>
            </c:strRef>
          </c:cat>
          <c:val>
            <c:numRef>
              <c:f>'Obrada OS'!$B$218:$E$218</c:f>
              <c:numCache>
                <c:formatCode>0.0</c:formatCode>
                <c:ptCount val="4"/>
                <c:pt idx="0">
                  <c:v>48.135593220338983</c:v>
                </c:pt>
                <c:pt idx="1">
                  <c:v>52.20338983050847</c:v>
                </c:pt>
                <c:pt idx="2">
                  <c:v>53.898305084745765</c:v>
                </c:pt>
                <c:pt idx="3">
                  <c:v>53.559322033898304</c:v>
                </c:pt>
              </c:numCache>
            </c:numRef>
          </c:val>
        </c:ser>
        <c:ser>
          <c:idx val="2"/>
          <c:order val="2"/>
          <c:tx>
            <c:strRef>
              <c:f>'Obrada OS'!$A$219</c:f>
              <c:strCache>
                <c:ptCount val="1"/>
                <c:pt idx="0">
                  <c:v>ниво остварености 2</c:v>
                </c:pt>
              </c:strCache>
            </c:strRef>
          </c:tx>
          <c:spPr>
            <a:solidFill>
              <a:srgbClr val="FF9379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'Obrada OS'!$B$216:$E$216</c:f>
              <c:strCache>
                <c:ptCount val="4"/>
                <c:pt idx="0">
                  <c:v>7.1.</c:v>
                </c:pt>
                <c:pt idx="1">
                  <c:v>7.2.</c:v>
                </c:pt>
                <c:pt idx="2">
                  <c:v>7.3.</c:v>
                </c:pt>
                <c:pt idx="3">
                  <c:v>7.4.</c:v>
                </c:pt>
              </c:strCache>
            </c:strRef>
          </c:cat>
          <c:val>
            <c:numRef>
              <c:f>'Obrada OS'!$B$219:$E$219</c:f>
              <c:numCache>
                <c:formatCode>0.0</c:formatCode>
                <c:ptCount val="4"/>
                <c:pt idx="0">
                  <c:v>11.525423728813559</c:v>
                </c:pt>
                <c:pt idx="1">
                  <c:v>31.186440677966104</c:v>
                </c:pt>
                <c:pt idx="2">
                  <c:v>24.067796610169491</c:v>
                </c:pt>
                <c:pt idx="3">
                  <c:v>21.01694915254237</c:v>
                </c:pt>
              </c:numCache>
            </c:numRef>
          </c:val>
        </c:ser>
        <c:ser>
          <c:idx val="3"/>
          <c:order val="3"/>
          <c:tx>
            <c:strRef>
              <c:f>'Obrada OS'!$A$220</c:f>
              <c:strCache>
                <c:ptCount val="1"/>
                <c:pt idx="0">
                  <c:v>ниво остварености 1</c:v>
                </c:pt>
              </c:strCache>
            </c:strRef>
          </c:tx>
          <c:spPr>
            <a:solidFill>
              <a:srgbClr val="FF643F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'Obrada OS'!$B$216:$E$216</c:f>
              <c:strCache>
                <c:ptCount val="4"/>
                <c:pt idx="0">
                  <c:v>7.1.</c:v>
                </c:pt>
                <c:pt idx="1">
                  <c:v>7.2.</c:v>
                </c:pt>
                <c:pt idx="2">
                  <c:v>7.3.</c:v>
                </c:pt>
                <c:pt idx="3">
                  <c:v>7.4.</c:v>
                </c:pt>
              </c:strCache>
            </c:strRef>
          </c:cat>
          <c:val>
            <c:numRef>
              <c:f>'Obrada OS'!$B$220:$E$220</c:f>
              <c:numCache>
                <c:formatCode>0.0</c:formatCode>
                <c:ptCount val="4"/>
                <c:pt idx="0">
                  <c:v>1.0169491525423728</c:v>
                </c:pt>
                <c:pt idx="1">
                  <c:v>3.050847457627119</c:v>
                </c:pt>
                <c:pt idx="2">
                  <c:v>1.3559322033898304</c:v>
                </c:pt>
                <c:pt idx="3">
                  <c:v>0.33898305084745761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6913792"/>
        <c:axId val="176924160"/>
      </c:barChart>
      <c:catAx>
        <c:axId val="17691379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sr-Cyrl-CS"/>
                  <a:t>Стандарди</a:t>
                </a:r>
              </a:p>
            </c:rich>
          </c:tx>
          <c:layout>
            <c:manualLayout>
              <c:xMode val="edge"/>
              <c:yMode val="edge"/>
              <c:x val="3.5172246661655578E-3"/>
              <c:y val="0.32275795325153678"/>
            </c:manualLayout>
          </c:layout>
          <c:overlay val="0"/>
        </c:title>
        <c:majorTickMark val="out"/>
        <c:minorTickMark val="none"/>
        <c:tickLblPos val="nextTo"/>
        <c:crossAx val="176924160"/>
        <c:crosses val="autoZero"/>
        <c:auto val="1"/>
        <c:lblAlgn val="ctr"/>
        <c:lblOffset val="100"/>
        <c:noMultiLvlLbl val="0"/>
      </c:catAx>
      <c:valAx>
        <c:axId val="176924160"/>
        <c:scaling>
          <c:orientation val="minMax"/>
          <c:max val="100"/>
        </c:scaling>
        <c:delete val="0"/>
        <c:axPos val="b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sr-Cyrl-CS"/>
                  <a:t>Проценат школа</a:t>
                </a:r>
              </a:p>
            </c:rich>
          </c:tx>
          <c:overlay val="0"/>
        </c:title>
        <c:numFmt formatCode="0" sourceLinked="0"/>
        <c:majorTickMark val="out"/>
        <c:minorTickMark val="none"/>
        <c:tickLblPos val="nextTo"/>
        <c:crossAx val="1769137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0756947992916055"/>
          <c:y val="0.90860772074159346"/>
          <c:w val="0.83081516686880119"/>
          <c:h val="8.2116388888888892E-2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sr-Latn-R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717453775530258"/>
          <c:y val="3.8976852506628495E-2"/>
          <c:w val="0.8411587440458832"/>
          <c:h val="0.72374618703313776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'Obrada SS '!$A$228</c:f>
              <c:strCache>
                <c:ptCount val="1"/>
                <c:pt idx="0">
                  <c:v>ниво остварености 4</c:v>
                </c:pt>
              </c:strCache>
            </c:strRef>
          </c:tx>
          <c:spPr>
            <a:solidFill>
              <a:srgbClr val="72AF2F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'Obrada SS '!$B$227:$E$227</c:f>
              <c:strCache>
                <c:ptCount val="4"/>
                <c:pt idx="0">
                  <c:v>7.1.</c:v>
                </c:pt>
                <c:pt idx="1">
                  <c:v>7.2.</c:v>
                </c:pt>
                <c:pt idx="2">
                  <c:v>7.3.</c:v>
                </c:pt>
                <c:pt idx="3">
                  <c:v>7.4.</c:v>
                </c:pt>
              </c:strCache>
            </c:strRef>
          </c:cat>
          <c:val>
            <c:numRef>
              <c:f>'Obrada SS '!$B$228:$E$228</c:f>
              <c:numCache>
                <c:formatCode>0.0</c:formatCode>
                <c:ptCount val="4"/>
                <c:pt idx="0">
                  <c:v>46.25</c:v>
                </c:pt>
                <c:pt idx="1">
                  <c:v>18.75</c:v>
                </c:pt>
                <c:pt idx="2">
                  <c:v>28.749999999999996</c:v>
                </c:pt>
                <c:pt idx="3">
                  <c:v>35</c:v>
                </c:pt>
              </c:numCache>
            </c:numRef>
          </c:val>
        </c:ser>
        <c:ser>
          <c:idx val="1"/>
          <c:order val="1"/>
          <c:tx>
            <c:strRef>
              <c:f>'Obrada SS '!$A$229</c:f>
              <c:strCache>
                <c:ptCount val="1"/>
                <c:pt idx="0">
                  <c:v>ниво остварености 3</c:v>
                </c:pt>
              </c:strCache>
            </c:strRef>
          </c:tx>
          <c:spPr>
            <a:solidFill>
              <a:srgbClr val="9ED561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'Obrada SS '!$B$227:$E$227</c:f>
              <c:strCache>
                <c:ptCount val="4"/>
                <c:pt idx="0">
                  <c:v>7.1.</c:v>
                </c:pt>
                <c:pt idx="1">
                  <c:v>7.2.</c:v>
                </c:pt>
                <c:pt idx="2">
                  <c:v>7.3.</c:v>
                </c:pt>
                <c:pt idx="3">
                  <c:v>7.4.</c:v>
                </c:pt>
              </c:strCache>
            </c:strRef>
          </c:cat>
          <c:val>
            <c:numRef>
              <c:f>'Obrada SS '!$B$229:$E$229</c:f>
              <c:numCache>
                <c:formatCode>0.0</c:formatCode>
                <c:ptCount val="4"/>
                <c:pt idx="0">
                  <c:v>45</c:v>
                </c:pt>
                <c:pt idx="1">
                  <c:v>53.75</c:v>
                </c:pt>
                <c:pt idx="2">
                  <c:v>45</c:v>
                </c:pt>
                <c:pt idx="3">
                  <c:v>50</c:v>
                </c:pt>
              </c:numCache>
            </c:numRef>
          </c:val>
        </c:ser>
        <c:ser>
          <c:idx val="2"/>
          <c:order val="2"/>
          <c:tx>
            <c:strRef>
              <c:f>'Obrada SS '!$A$230</c:f>
              <c:strCache>
                <c:ptCount val="1"/>
                <c:pt idx="0">
                  <c:v>ниво остварености 2</c:v>
                </c:pt>
              </c:strCache>
            </c:strRef>
          </c:tx>
          <c:spPr>
            <a:solidFill>
              <a:srgbClr val="FF9379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'Obrada SS '!$B$227:$E$227</c:f>
              <c:strCache>
                <c:ptCount val="4"/>
                <c:pt idx="0">
                  <c:v>7.1.</c:v>
                </c:pt>
                <c:pt idx="1">
                  <c:v>7.2.</c:v>
                </c:pt>
                <c:pt idx="2">
                  <c:v>7.3.</c:v>
                </c:pt>
                <c:pt idx="3">
                  <c:v>7.4.</c:v>
                </c:pt>
              </c:strCache>
            </c:strRef>
          </c:cat>
          <c:val>
            <c:numRef>
              <c:f>'Obrada SS '!$B$230:$E$230</c:f>
              <c:numCache>
                <c:formatCode>0.0</c:formatCode>
                <c:ptCount val="4"/>
                <c:pt idx="0">
                  <c:v>8.75</c:v>
                </c:pt>
                <c:pt idx="1">
                  <c:v>23.75</c:v>
                </c:pt>
                <c:pt idx="2">
                  <c:v>26.25</c:v>
                </c:pt>
                <c:pt idx="3">
                  <c:v>13.750000000000002</c:v>
                </c:pt>
              </c:numCache>
            </c:numRef>
          </c:val>
        </c:ser>
        <c:ser>
          <c:idx val="3"/>
          <c:order val="3"/>
          <c:tx>
            <c:strRef>
              <c:f>'Obrada SS '!$A$231</c:f>
              <c:strCache>
                <c:ptCount val="1"/>
                <c:pt idx="0">
                  <c:v>ниво остварености 1</c:v>
                </c:pt>
              </c:strCache>
            </c:strRef>
          </c:tx>
          <c:spPr>
            <a:solidFill>
              <a:srgbClr val="FF643F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'Obrada SS '!$B$227:$E$227</c:f>
              <c:strCache>
                <c:ptCount val="4"/>
                <c:pt idx="0">
                  <c:v>7.1.</c:v>
                </c:pt>
                <c:pt idx="1">
                  <c:v>7.2.</c:v>
                </c:pt>
                <c:pt idx="2">
                  <c:v>7.3.</c:v>
                </c:pt>
                <c:pt idx="3">
                  <c:v>7.4.</c:v>
                </c:pt>
              </c:strCache>
            </c:strRef>
          </c:cat>
          <c:val>
            <c:numRef>
              <c:f>'Obrada SS '!$B$231:$E$231</c:f>
              <c:numCache>
                <c:formatCode>0.0</c:formatCode>
                <c:ptCount val="4"/>
                <c:pt idx="0">
                  <c:v>0</c:v>
                </c:pt>
                <c:pt idx="1">
                  <c:v>3.75</c:v>
                </c:pt>
                <c:pt idx="2">
                  <c:v>0</c:v>
                </c:pt>
                <c:pt idx="3">
                  <c:v>1.25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2115456"/>
        <c:axId val="172117376"/>
      </c:barChart>
      <c:catAx>
        <c:axId val="17211545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sr-Cyrl-CS"/>
                  <a:t>Стандарди</a:t>
                </a:r>
              </a:p>
            </c:rich>
          </c:tx>
          <c:layout>
            <c:manualLayout>
              <c:xMode val="edge"/>
              <c:yMode val="edge"/>
              <c:x val="3.5172246661655578E-3"/>
              <c:y val="0.32275795325153678"/>
            </c:manualLayout>
          </c:layout>
          <c:overlay val="0"/>
        </c:title>
        <c:majorTickMark val="out"/>
        <c:minorTickMark val="none"/>
        <c:tickLblPos val="nextTo"/>
        <c:crossAx val="172117376"/>
        <c:crosses val="autoZero"/>
        <c:auto val="1"/>
        <c:lblAlgn val="ctr"/>
        <c:lblOffset val="100"/>
        <c:noMultiLvlLbl val="0"/>
      </c:catAx>
      <c:valAx>
        <c:axId val="172117376"/>
        <c:scaling>
          <c:orientation val="minMax"/>
          <c:max val="100"/>
        </c:scaling>
        <c:delete val="0"/>
        <c:axPos val="b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sr-Cyrl-CS"/>
                  <a:t>Проценат школа</a:t>
                </a:r>
              </a:p>
            </c:rich>
          </c:tx>
          <c:overlay val="0"/>
        </c:title>
        <c:numFmt formatCode="0" sourceLinked="0"/>
        <c:majorTickMark val="out"/>
        <c:minorTickMark val="none"/>
        <c:tickLblPos val="nextTo"/>
        <c:crossAx val="1721154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0756947992916055"/>
          <c:y val="0.90860772074159346"/>
          <c:w val="0.83081516686880119"/>
          <c:h val="8.2116388888888892E-2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sr-Latn-R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'OS Obl2 % po SU'!$I$1</c:f>
              <c:strCache>
                <c:ptCount val="1"/>
                <c:pt idx="0">
                  <c:v>4 (%)</c:v>
                </c:pt>
              </c:strCache>
            </c:strRef>
          </c:tx>
          <c:spPr>
            <a:solidFill>
              <a:srgbClr val="72AF2F"/>
            </a:solidFill>
          </c:spPr>
          <c:invertIfNegative val="0"/>
          <c:cat>
            <c:strRef>
              <c:f>'OS Obl2 % po SU'!$H$2:$H$17</c:f>
              <c:strCache>
                <c:ptCount val="16"/>
                <c:pt idx="0">
                  <c:v>Београд</c:v>
                </c:pt>
                <c:pt idx="1">
                  <c:v>Ваљево</c:v>
                </c:pt>
                <c:pt idx="2">
                  <c:v>Зајечар</c:v>
                </c:pt>
                <c:pt idx="3">
                  <c:v>Зрењанин</c:v>
                </c:pt>
                <c:pt idx="4">
                  <c:v>Јагодина</c:v>
                </c:pt>
                <c:pt idx="5">
                  <c:v>К. Мит. и Ранилуг </c:v>
                </c:pt>
                <c:pt idx="6">
                  <c:v>Крагујевац</c:v>
                </c:pt>
                <c:pt idx="7">
                  <c:v>Краљево</c:v>
                </c:pt>
                <c:pt idx="8">
                  <c:v>Крушевац</c:v>
                </c:pt>
                <c:pt idx="9">
                  <c:v>Лесковац</c:v>
                </c:pt>
                <c:pt idx="10">
                  <c:v>Ниш</c:v>
                </c:pt>
                <c:pt idx="11">
                  <c:v>Нови Сад </c:v>
                </c:pt>
                <c:pt idx="12">
                  <c:v>Пожаревац</c:v>
                </c:pt>
                <c:pt idx="13">
                  <c:v>Сомбор</c:v>
                </c:pt>
                <c:pt idx="14">
                  <c:v>Ужице</c:v>
                </c:pt>
                <c:pt idx="15">
                  <c:v>Чачак</c:v>
                </c:pt>
              </c:strCache>
            </c:strRef>
          </c:cat>
          <c:val>
            <c:numRef>
              <c:f>'OS Obl2 % po SU'!$I$2:$I$17</c:f>
              <c:numCache>
                <c:formatCode>0.0</c:formatCode>
                <c:ptCount val="16"/>
                <c:pt idx="0">
                  <c:v>18.831168831168831</c:v>
                </c:pt>
                <c:pt idx="1">
                  <c:v>0</c:v>
                </c:pt>
                <c:pt idx="2">
                  <c:v>11.428571428571429</c:v>
                </c:pt>
                <c:pt idx="3">
                  <c:v>17.972350230414747</c:v>
                </c:pt>
                <c:pt idx="4">
                  <c:v>6.1224489795918364</c:v>
                </c:pt>
                <c:pt idx="5">
                  <c:v>68.571428571428569</c:v>
                </c:pt>
                <c:pt idx="6">
                  <c:v>7.1428571428571423</c:v>
                </c:pt>
                <c:pt idx="7">
                  <c:v>3.8095238095238098</c:v>
                </c:pt>
                <c:pt idx="8">
                  <c:v>5.7142857142857144</c:v>
                </c:pt>
                <c:pt idx="9">
                  <c:v>10.857142857142858</c:v>
                </c:pt>
                <c:pt idx="10">
                  <c:v>37.888198757763973</c:v>
                </c:pt>
                <c:pt idx="11">
                  <c:v>20.300751879699249</c:v>
                </c:pt>
                <c:pt idx="12">
                  <c:v>8.791208791208792</c:v>
                </c:pt>
                <c:pt idx="13">
                  <c:v>16.149068322981368</c:v>
                </c:pt>
                <c:pt idx="14">
                  <c:v>19.841269841269842</c:v>
                </c:pt>
                <c:pt idx="15">
                  <c:v>0</c:v>
                </c:pt>
              </c:numCache>
            </c:numRef>
          </c:val>
        </c:ser>
        <c:ser>
          <c:idx val="1"/>
          <c:order val="1"/>
          <c:tx>
            <c:strRef>
              <c:f>'OS Obl2 % po SU'!$J$1</c:f>
              <c:strCache>
                <c:ptCount val="1"/>
                <c:pt idx="0">
                  <c:v>3 (%)</c:v>
                </c:pt>
              </c:strCache>
            </c:strRef>
          </c:tx>
          <c:spPr>
            <a:solidFill>
              <a:srgbClr val="9ED561"/>
            </a:solidFill>
          </c:spPr>
          <c:invertIfNegative val="0"/>
          <c:cat>
            <c:strRef>
              <c:f>'OS Obl2 % po SU'!$H$2:$H$17</c:f>
              <c:strCache>
                <c:ptCount val="16"/>
                <c:pt idx="0">
                  <c:v>Београд</c:v>
                </c:pt>
                <c:pt idx="1">
                  <c:v>Ваљево</c:v>
                </c:pt>
                <c:pt idx="2">
                  <c:v>Зајечар</c:v>
                </c:pt>
                <c:pt idx="3">
                  <c:v>Зрењанин</c:v>
                </c:pt>
                <c:pt idx="4">
                  <c:v>Јагодина</c:v>
                </c:pt>
                <c:pt idx="5">
                  <c:v>К. Мит. и Ранилуг </c:v>
                </c:pt>
                <c:pt idx="6">
                  <c:v>Крагујевац</c:v>
                </c:pt>
                <c:pt idx="7">
                  <c:v>Краљево</c:v>
                </c:pt>
                <c:pt idx="8">
                  <c:v>Крушевац</c:v>
                </c:pt>
                <c:pt idx="9">
                  <c:v>Лесковац</c:v>
                </c:pt>
                <c:pt idx="10">
                  <c:v>Ниш</c:v>
                </c:pt>
                <c:pt idx="11">
                  <c:v>Нови Сад </c:v>
                </c:pt>
                <c:pt idx="12">
                  <c:v>Пожаревац</c:v>
                </c:pt>
                <c:pt idx="13">
                  <c:v>Сомбор</c:v>
                </c:pt>
                <c:pt idx="14">
                  <c:v>Ужице</c:v>
                </c:pt>
                <c:pt idx="15">
                  <c:v>Чачак</c:v>
                </c:pt>
              </c:strCache>
            </c:strRef>
          </c:cat>
          <c:val>
            <c:numRef>
              <c:f>'OS Obl2 % po SU'!$J$2:$J$17</c:f>
              <c:numCache>
                <c:formatCode>0.0</c:formatCode>
                <c:ptCount val="16"/>
                <c:pt idx="0">
                  <c:v>61.688311688311693</c:v>
                </c:pt>
                <c:pt idx="1">
                  <c:v>54.54545454545454</c:v>
                </c:pt>
                <c:pt idx="2">
                  <c:v>53.571428571428569</c:v>
                </c:pt>
                <c:pt idx="3">
                  <c:v>64.055299539170505</c:v>
                </c:pt>
                <c:pt idx="4">
                  <c:v>85.714285714285708</c:v>
                </c:pt>
                <c:pt idx="5">
                  <c:v>24.285714285714285</c:v>
                </c:pt>
                <c:pt idx="6">
                  <c:v>24.603174603174601</c:v>
                </c:pt>
                <c:pt idx="7">
                  <c:v>59.047619047619051</c:v>
                </c:pt>
                <c:pt idx="8">
                  <c:v>65.714285714285708</c:v>
                </c:pt>
                <c:pt idx="9">
                  <c:v>42.857142857142854</c:v>
                </c:pt>
                <c:pt idx="10">
                  <c:v>45.341614906832298</c:v>
                </c:pt>
                <c:pt idx="11">
                  <c:v>63.157894736842103</c:v>
                </c:pt>
                <c:pt idx="12">
                  <c:v>48.901098901098898</c:v>
                </c:pt>
                <c:pt idx="13">
                  <c:v>60.248447204968947</c:v>
                </c:pt>
                <c:pt idx="14">
                  <c:v>72.222222222222214</c:v>
                </c:pt>
                <c:pt idx="15">
                  <c:v>77.142857142857153</c:v>
                </c:pt>
              </c:numCache>
            </c:numRef>
          </c:val>
        </c:ser>
        <c:ser>
          <c:idx val="2"/>
          <c:order val="2"/>
          <c:tx>
            <c:strRef>
              <c:f>'OS Obl2 % po SU'!$K$1</c:f>
              <c:strCache>
                <c:ptCount val="1"/>
                <c:pt idx="0">
                  <c:v>2 (%)</c:v>
                </c:pt>
              </c:strCache>
            </c:strRef>
          </c:tx>
          <c:spPr>
            <a:solidFill>
              <a:srgbClr val="FF9379"/>
            </a:solidFill>
          </c:spPr>
          <c:invertIfNegative val="0"/>
          <c:cat>
            <c:strRef>
              <c:f>'OS Obl2 % po SU'!$H$2:$H$17</c:f>
              <c:strCache>
                <c:ptCount val="16"/>
                <c:pt idx="0">
                  <c:v>Београд</c:v>
                </c:pt>
                <c:pt idx="1">
                  <c:v>Ваљево</c:v>
                </c:pt>
                <c:pt idx="2">
                  <c:v>Зајечар</c:v>
                </c:pt>
                <c:pt idx="3">
                  <c:v>Зрењанин</c:v>
                </c:pt>
                <c:pt idx="4">
                  <c:v>Јагодина</c:v>
                </c:pt>
                <c:pt idx="5">
                  <c:v>К. Мит. и Ранилуг </c:v>
                </c:pt>
                <c:pt idx="6">
                  <c:v>Крагујевац</c:v>
                </c:pt>
                <c:pt idx="7">
                  <c:v>Краљево</c:v>
                </c:pt>
                <c:pt idx="8">
                  <c:v>Крушевац</c:v>
                </c:pt>
                <c:pt idx="9">
                  <c:v>Лесковац</c:v>
                </c:pt>
                <c:pt idx="10">
                  <c:v>Ниш</c:v>
                </c:pt>
                <c:pt idx="11">
                  <c:v>Нови Сад </c:v>
                </c:pt>
                <c:pt idx="12">
                  <c:v>Пожаревац</c:v>
                </c:pt>
                <c:pt idx="13">
                  <c:v>Сомбор</c:v>
                </c:pt>
                <c:pt idx="14">
                  <c:v>Ужице</c:v>
                </c:pt>
                <c:pt idx="15">
                  <c:v>Чачак</c:v>
                </c:pt>
              </c:strCache>
            </c:strRef>
          </c:cat>
          <c:val>
            <c:numRef>
              <c:f>'OS Obl2 % po SU'!$K$2:$K$17</c:f>
              <c:numCache>
                <c:formatCode>0.0</c:formatCode>
                <c:ptCount val="16"/>
                <c:pt idx="0">
                  <c:v>19.480519480519483</c:v>
                </c:pt>
                <c:pt idx="1">
                  <c:v>31.168831168831169</c:v>
                </c:pt>
                <c:pt idx="2">
                  <c:v>35</c:v>
                </c:pt>
                <c:pt idx="3">
                  <c:v>15.668202764976957</c:v>
                </c:pt>
                <c:pt idx="4">
                  <c:v>8.1632653061224492</c:v>
                </c:pt>
                <c:pt idx="5">
                  <c:v>7.1428571428571423</c:v>
                </c:pt>
                <c:pt idx="6">
                  <c:v>42.063492063492063</c:v>
                </c:pt>
                <c:pt idx="7">
                  <c:v>37.142857142857146</c:v>
                </c:pt>
                <c:pt idx="8">
                  <c:v>28.571428571428569</c:v>
                </c:pt>
                <c:pt idx="9">
                  <c:v>36</c:v>
                </c:pt>
                <c:pt idx="10">
                  <c:v>16.149068322981368</c:v>
                </c:pt>
                <c:pt idx="11">
                  <c:v>16.541353383458645</c:v>
                </c:pt>
                <c:pt idx="12">
                  <c:v>40.659340659340657</c:v>
                </c:pt>
                <c:pt idx="13">
                  <c:v>23.602484472049689</c:v>
                </c:pt>
                <c:pt idx="14">
                  <c:v>7.9365079365079358</c:v>
                </c:pt>
                <c:pt idx="15">
                  <c:v>22.857142857142858</c:v>
                </c:pt>
              </c:numCache>
            </c:numRef>
          </c:val>
        </c:ser>
        <c:ser>
          <c:idx val="3"/>
          <c:order val="3"/>
          <c:tx>
            <c:strRef>
              <c:f>'OS Obl2 % po SU'!$L$1</c:f>
              <c:strCache>
                <c:ptCount val="1"/>
                <c:pt idx="0">
                  <c:v>1 (%)</c:v>
                </c:pt>
              </c:strCache>
            </c:strRef>
          </c:tx>
          <c:spPr>
            <a:solidFill>
              <a:srgbClr val="FF643F"/>
            </a:solidFill>
          </c:spPr>
          <c:invertIfNegative val="0"/>
          <c:cat>
            <c:strRef>
              <c:f>'OS Obl2 % po SU'!$H$2:$H$17</c:f>
              <c:strCache>
                <c:ptCount val="16"/>
                <c:pt idx="0">
                  <c:v>Београд</c:v>
                </c:pt>
                <c:pt idx="1">
                  <c:v>Ваљево</c:v>
                </c:pt>
                <c:pt idx="2">
                  <c:v>Зајечар</c:v>
                </c:pt>
                <c:pt idx="3">
                  <c:v>Зрењанин</c:v>
                </c:pt>
                <c:pt idx="4">
                  <c:v>Јагодина</c:v>
                </c:pt>
                <c:pt idx="5">
                  <c:v>К. Мит. и Ранилуг </c:v>
                </c:pt>
                <c:pt idx="6">
                  <c:v>Крагујевац</c:v>
                </c:pt>
                <c:pt idx="7">
                  <c:v>Краљево</c:v>
                </c:pt>
                <c:pt idx="8">
                  <c:v>Крушевац</c:v>
                </c:pt>
                <c:pt idx="9">
                  <c:v>Лесковац</c:v>
                </c:pt>
                <c:pt idx="10">
                  <c:v>Ниш</c:v>
                </c:pt>
                <c:pt idx="11">
                  <c:v>Нови Сад </c:v>
                </c:pt>
                <c:pt idx="12">
                  <c:v>Пожаревац</c:v>
                </c:pt>
                <c:pt idx="13">
                  <c:v>Сомбор</c:v>
                </c:pt>
                <c:pt idx="14">
                  <c:v>Ужице</c:v>
                </c:pt>
                <c:pt idx="15">
                  <c:v>Чачак</c:v>
                </c:pt>
              </c:strCache>
            </c:strRef>
          </c:cat>
          <c:val>
            <c:numRef>
              <c:f>'OS Obl2 % po SU'!$L$2:$L$17</c:f>
              <c:numCache>
                <c:formatCode>0.0</c:formatCode>
                <c:ptCount val="16"/>
                <c:pt idx="0">
                  <c:v>0</c:v>
                </c:pt>
                <c:pt idx="1">
                  <c:v>14.285714285714285</c:v>
                </c:pt>
                <c:pt idx="2">
                  <c:v>0</c:v>
                </c:pt>
                <c:pt idx="3">
                  <c:v>2.3041474654377883</c:v>
                </c:pt>
                <c:pt idx="4">
                  <c:v>0</c:v>
                </c:pt>
                <c:pt idx="5">
                  <c:v>0</c:v>
                </c:pt>
                <c:pt idx="6">
                  <c:v>26.190476190476193</c:v>
                </c:pt>
                <c:pt idx="7">
                  <c:v>0</c:v>
                </c:pt>
                <c:pt idx="8">
                  <c:v>0</c:v>
                </c:pt>
                <c:pt idx="9">
                  <c:v>10.285714285714285</c:v>
                </c:pt>
                <c:pt idx="10">
                  <c:v>0.6211180124223602</c:v>
                </c:pt>
                <c:pt idx="11">
                  <c:v>0</c:v>
                </c:pt>
                <c:pt idx="12">
                  <c:v>1.6483516483516485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172240256"/>
        <c:axId val="172242048"/>
      </c:barChart>
      <c:catAx>
        <c:axId val="172240256"/>
        <c:scaling>
          <c:orientation val="minMax"/>
        </c:scaling>
        <c:delete val="0"/>
        <c:axPos val="b"/>
        <c:majorTickMark val="none"/>
        <c:minorTickMark val="none"/>
        <c:tickLblPos val="nextTo"/>
        <c:crossAx val="172242048"/>
        <c:crosses val="autoZero"/>
        <c:auto val="1"/>
        <c:lblAlgn val="ctr"/>
        <c:lblOffset val="100"/>
        <c:noMultiLvlLbl val="0"/>
      </c:catAx>
      <c:valAx>
        <c:axId val="172242048"/>
        <c:scaling>
          <c:orientation val="minMax"/>
          <c:max val="100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sr-Cyrl-RS"/>
                  <a:t>% школа</a:t>
                </a:r>
                <a:endParaRPr lang="sr-Latn-RS"/>
              </a:p>
            </c:rich>
          </c:tx>
          <c:overlay val="0"/>
        </c:title>
        <c:numFmt formatCode="0" sourceLinked="0"/>
        <c:majorTickMark val="none"/>
        <c:minorTickMark val="none"/>
        <c:tickLblPos val="nextTo"/>
        <c:crossAx val="17224025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600" b="1"/>
            </a:pPr>
            <a:endParaRPr lang="sr-Latn-RS"/>
          </a:p>
        </c:txPr>
      </c:dTable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800">
          <a:latin typeface="Times New Roman" panose="02020603050405020304" pitchFamily="18" charset="0"/>
          <a:cs typeface="Times New Roman" panose="02020603050405020304" pitchFamily="18" charset="0"/>
        </a:defRPr>
      </a:pPr>
      <a:endParaRPr lang="sr-Latn-R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3672134733158349E-2"/>
          <c:y val="3.4722222222222224E-2"/>
          <c:w val="0.76585717410323706"/>
          <c:h val="0.87037037037037035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72AF2F"/>
              </a:solidFill>
            </c:spPr>
          </c:dPt>
          <c:dPt>
            <c:idx val="1"/>
            <c:bubble3D val="0"/>
            <c:spPr>
              <a:solidFill>
                <a:srgbClr val="9ED561"/>
              </a:solidFill>
            </c:spPr>
          </c:dPt>
          <c:dPt>
            <c:idx val="2"/>
            <c:bubble3D val="0"/>
            <c:spPr>
              <a:solidFill>
                <a:srgbClr val="FF9379"/>
              </a:solidFill>
            </c:spPr>
          </c:dPt>
          <c:dPt>
            <c:idx val="3"/>
            <c:bubble3D val="0"/>
            <c:spPr>
              <a:solidFill>
                <a:srgbClr val="FF643F"/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'Obrada SS '!$B$60:$B$63</c:f>
              <c:strCache>
                <c:ptCount val="4"/>
                <c:pt idx="0">
                  <c:v>ниво остварености 4</c:v>
                </c:pt>
                <c:pt idx="1">
                  <c:v>ниво остварености 3</c:v>
                </c:pt>
                <c:pt idx="2">
                  <c:v>ниво остварености 2</c:v>
                </c:pt>
                <c:pt idx="3">
                  <c:v>ниво остварености 1</c:v>
                </c:pt>
              </c:strCache>
            </c:strRef>
          </c:cat>
          <c:val>
            <c:numRef>
              <c:f>'Obrada SS '!$F$46:$F$49</c:f>
              <c:numCache>
                <c:formatCode>0.0%</c:formatCode>
                <c:ptCount val="4"/>
                <c:pt idx="0">
                  <c:v>0.2</c:v>
                </c:pt>
                <c:pt idx="1">
                  <c:v>0.52500000000000002</c:v>
                </c:pt>
                <c:pt idx="2">
                  <c:v>0.22500000000000001</c:v>
                </c:pt>
                <c:pt idx="3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5.5582325539428497E-2"/>
          <c:y val="0.81514670134813461"/>
          <c:w val="0.86805250927004007"/>
          <c:h val="0.13822543015456401"/>
        </c:manualLayout>
      </c:layout>
      <c:overlay val="0"/>
      <c:txPr>
        <a:bodyPr/>
        <a:lstStyle/>
        <a:p>
          <a:pPr rtl="0">
            <a:defRPr/>
          </a:pPr>
          <a:endParaRPr lang="sr-Latn-R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sr-Latn-R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'SS Obl2 % po SU'!$O$2</c:f>
              <c:strCache>
                <c:ptCount val="1"/>
                <c:pt idx="0">
                  <c:v>4 (%)</c:v>
                </c:pt>
              </c:strCache>
            </c:strRef>
          </c:tx>
          <c:spPr>
            <a:solidFill>
              <a:srgbClr val="72AF2F"/>
            </a:solidFill>
          </c:spPr>
          <c:invertIfNegative val="0"/>
          <c:cat>
            <c:strRef>
              <c:f>'SS Obl2 % po SU'!$N$3:$N$13</c:f>
              <c:strCache>
                <c:ptCount val="11"/>
                <c:pt idx="0">
                  <c:v>Београд</c:v>
                </c:pt>
                <c:pt idx="1">
                  <c:v>Ваљево</c:v>
                </c:pt>
                <c:pt idx="2">
                  <c:v>Зајечар</c:v>
                </c:pt>
                <c:pt idx="3">
                  <c:v>Јагодина</c:v>
                </c:pt>
                <c:pt idx="4">
                  <c:v>К. Мит. и Ранилуг </c:v>
                </c:pt>
                <c:pt idx="5">
                  <c:v>Крагујевац</c:v>
                </c:pt>
                <c:pt idx="6">
                  <c:v>Краљево</c:v>
                </c:pt>
                <c:pt idx="7">
                  <c:v>Ниш</c:v>
                </c:pt>
                <c:pt idx="8">
                  <c:v>Нови Сад </c:v>
                </c:pt>
                <c:pt idx="9">
                  <c:v>Ужице</c:v>
                </c:pt>
                <c:pt idx="10">
                  <c:v>Чачак</c:v>
                </c:pt>
              </c:strCache>
            </c:strRef>
          </c:cat>
          <c:val>
            <c:numRef>
              <c:f>'SS Obl2 % po SU'!$O$3:$O$13</c:f>
              <c:numCache>
                <c:formatCode>0.0</c:formatCode>
                <c:ptCount val="11"/>
                <c:pt idx="0">
                  <c:v>14.285714285714285</c:v>
                </c:pt>
                <c:pt idx="1">
                  <c:v>0</c:v>
                </c:pt>
                <c:pt idx="2">
                  <c:v>85.714285714285708</c:v>
                </c:pt>
                <c:pt idx="3">
                  <c:v>0</c:v>
                </c:pt>
                <c:pt idx="4">
                  <c:v>85.714285714285708</c:v>
                </c:pt>
                <c:pt idx="5">
                  <c:v>0</c:v>
                </c:pt>
                <c:pt idx="6">
                  <c:v>0</c:v>
                </c:pt>
                <c:pt idx="7">
                  <c:v>14.285714285714285</c:v>
                </c:pt>
                <c:pt idx="8">
                  <c:v>25.714285714285712</c:v>
                </c:pt>
                <c:pt idx="9">
                  <c:v>21.428571428571427</c:v>
                </c:pt>
                <c:pt idx="10">
                  <c:v>0</c:v>
                </c:pt>
              </c:numCache>
            </c:numRef>
          </c:val>
        </c:ser>
        <c:ser>
          <c:idx val="1"/>
          <c:order val="1"/>
          <c:tx>
            <c:strRef>
              <c:f>'SS Obl2 % po SU'!$P$2</c:f>
              <c:strCache>
                <c:ptCount val="1"/>
                <c:pt idx="0">
                  <c:v>3 (%)</c:v>
                </c:pt>
              </c:strCache>
            </c:strRef>
          </c:tx>
          <c:spPr>
            <a:solidFill>
              <a:srgbClr val="9ED561"/>
            </a:solidFill>
          </c:spPr>
          <c:invertIfNegative val="0"/>
          <c:cat>
            <c:strRef>
              <c:f>'SS Obl2 % po SU'!$N$3:$N$13</c:f>
              <c:strCache>
                <c:ptCount val="11"/>
                <c:pt idx="0">
                  <c:v>Београд</c:v>
                </c:pt>
                <c:pt idx="1">
                  <c:v>Ваљево</c:v>
                </c:pt>
                <c:pt idx="2">
                  <c:v>Зајечар</c:v>
                </c:pt>
                <c:pt idx="3">
                  <c:v>Јагодина</c:v>
                </c:pt>
                <c:pt idx="4">
                  <c:v>К. Мит. и Ранилуг </c:v>
                </c:pt>
                <c:pt idx="5">
                  <c:v>Крагујевац</c:v>
                </c:pt>
                <c:pt idx="6">
                  <c:v>Краљево</c:v>
                </c:pt>
                <c:pt idx="7">
                  <c:v>Ниш</c:v>
                </c:pt>
                <c:pt idx="8">
                  <c:v>Нови Сад </c:v>
                </c:pt>
                <c:pt idx="9">
                  <c:v>Ужице</c:v>
                </c:pt>
                <c:pt idx="10">
                  <c:v>Чачак</c:v>
                </c:pt>
              </c:strCache>
            </c:strRef>
          </c:cat>
          <c:val>
            <c:numRef>
              <c:f>'SS Obl2 % po SU'!$P$3:$P$13</c:f>
              <c:numCache>
                <c:formatCode>0.0</c:formatCode>
                <c:ptCount val="11"/>
                <c:pt idx="0">
                  <c:v>50</c:v>
                </c:pt>
                <c:pt idx="1">
                  <c:v>57.142857142857139</c:v>
                </c:pt>
                <c:pt idx="2">
                  <c:v>14.285714285714285</c:v>
                </c:pt>
                <c:pt idx="3">
                  <c:v>100</c:v>
                </c:pt>
                <c:pt idx="4">
                  <c:v>0</c:v>
                </c:pt>
                <c:pt idx="5">
                  <c:v>0</c:v>
                </c:pt>
                <c:pt idx="6">
                  <c:v>85.714285714285708</c:v>
                </c:pt>
                <c:pt idx="7">
                  <c:v>57.142857142857139</c:v>
                </c:pt>
                <c:pt idx="8">
                  <c:v>65.714285714285708</c:v>
                </c:pt>
                <c:pt idx="9">
                  <c:v>71.428571428571431</c:v>
                </c:pt>
                <c:pt idx="10">
                  <c:v>85.714285714285708</c:v>
                </c:pt>
              </c:numCache>
            </c:numRef>
          </c:val>
        </c:ser>
        <c:ser>
          <c:idx val="2"/>
          <c:order val="2"/>
          <c:tx>
            <c:strRef>
              <c:f>'SS Obl2 % po SU'!$Q$2</c:f>
              <c:strCache>
                <c:ptCount val="1"/>
                <c:pt idx="0">
                  <c:v>2 (%)</c:v>
                </c:pt>
              </c:strCache>
            </c:strRef>
          </c:tx>
          <c:spPr>
            <a:solidFill>
              <a:srgbClr val="FF9379"/>
            </a:solidFill>
          </c:spPr>
          <c:invertIfNegative val="0"/>
          <c:cat>
            <c:strRef>
              <c:f>'SS Obl2 % po SU'!$N$3:$N$13</c:f>
              <c:strCache>
                <c:ptCount val="11"/>
                <c:pt idx="0">
                  <c:v>Београд</c:v>
                </c:pt>
                <c:pt idx="1">
                  <c:v>Ваљево</c:v>
                </c:pt>
                <c:pt idx="2">
                  <c:v>Зајечар</c:v>
                </c:pt>
                <c:pt idx="3">
                  <c:v>Јагодина</c:v>
                </c:pt>
                <c:pt idx="4">
                  <c:v>К. Мит. и Ранилуг </c:v>
                </c:pt>
                <c:pt idx="5">
                  <c:v>Крагујевац</c:v>
                </c:pt>
                <c:pt idx="6">
                  <c:v>Краљево</c:v>
                </c:pt>
                <c:pt idx="7">
                  <c:v>Ниш</c:v>
                </c:pt>
                <c:pt idx="8">
                  <c:v>Нови Сад </c:v>
                </c:pt>
                <c:pt idx="9">
                  <c:v>Ужице</c:v>
                </c:pt>
                <c:pt idx="10">
                  <c:v>Чачак</c:v>
                </c:pt>
              </c:strCache>
            </c:strRef>
          </c:cat>
          <c:val>
            <c:numRef>
              <c:f>'SS Obl2 % po SU'!$Q$3:$Q$13</c:f>
              <c:numCache>
                <c:formatCode>0.0</c:formatCode>
                <c:ptCount val="11"/>
                <c:pt idx="0">
                  <c:v>30.952380952380953</c:v>
                </c:pt>
                <c:pt idx="1">
                  <c:v>14.285714285714285</c:v>
                </c:pt>
                <c:pt idx="2">
                  <c:v>0</c:v>
                </c:pt>
                <c:pt idx="3">
                  <c:v>0</c:v>
                </c:pt>
                <c:pt idx="4">
                  <c:v>14.285714285714285</c:v>
                </c:pt>
                <c:pt idx="5">
                  <c:v>57.142857142857139</c:v>
                </c:pt>
                <c:pt idx="6">
                  <c:v>14.285714285714285</c:v>
                </c:pt>
                <c:pt idx="7">
                  <c:v>28.571428571428569</c:v>
                </c:pt>
                <c:pt idx="8">
                  <c:v>8.5714285714285712</c:v>
                </c:pt>
                <c:pt idx="9">
                  <c:v>7.1428571428571423</c:v>
                </c:pt>
                <c:pt idx="10">
                  <c:v>14.285714285714285</c:v>
                </c:pt>
              </c:numCache>
            </c:numRef>
          </c:val>
        </c:ser>
        <c:ser>
          <c:idx val="3"/>
          <c:order val="3"/>
          <c:tx>
            <c:strRef>
              <c:f>'SS Obl2 % po SU'!$R$2</c:f>
              <c:strCache>
                <c:ptCount val="1"/>
                <c:pt idx="0">
                  <c:v>1 (%)</c:v>
                </c:pt>
              </c:strCache>
            </c:strRef>
          </c:tx>
          <c:spPr>
            <a:solidFill>
              <a:srgbClr val="FF643F"/>
            </a:solidFill>
          </c:spPr>
          <c:invertIfNegative val="0"/>
          <c:cat>
            <c:strRef>
              <c:f>'SS Obl2 % po SU'!$N$3:$N$13</c:f>
              <c:strCache>
                <c:ptCount val="11"/>
                <c:pt idx="0">
                  <c:v>Београд</c:v>
                </c:pt>
                <c:pt idx="1">
                  <c:v>Ваљево</c:v>
                </c:pt>
                <c:pt idx="2">
                  <c:v>Зајечар</c:v>
                </c:pt>
                <c:pt idx="3">
                  <c:v>Јагодина</c:v>
                </c:pt>
                <c:pt idx="4">
                  <c:v>К. Мит. и Ранилуг </c:v>
                </c:pt>
                <c:pt idx="5">
                  <c:v>Крагујевац</c:v>
                </c:pt>
                <c:pt idx="6">
                  <c:v>Краљево</c:v>
                </c:pt>
                <c:pt idx="7">
                  <c:v>Ниш</c:v>
                </c:pt>
                <c:pt idx="8">
                  <c:v>Нови Сад </c:v>
                </c:pt>
                <c:pt idx="9">
                  <c:v>Ужице</c:v>
                </c:pt>
                <c:pt idx="10">
                  <c:v>Чачак</c:v>
                </c:pt>
              </c:strCache>
            </c:strRef>
          </c:cat>
          <c:val>
            <c:numRef>
              <c:f>'SS Obl2 % po SU'!$R$3:$R$13</c:f>
              <c:numCache>
                <c:formatCode>0.0</c:formatCode>
                <c:ptCount val="11"/>
                <c:pt idx="0">
                  <c:v>4.7619047619047619</c:v>
                </c:pt>
                <c:pt idx="1">
                  <c:v>28.571428571428569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42.857142857142854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172275968"/>
        <c:axId val="172281856"/>
      </c:barChart>
      <c:catAx>
        <c:axId val="172275968"/>
        <c:scaling>
          <c:orientation val="minMax"/>
        </c:scaling>
        <c:delete val="0"/>
        <c:axPos val="b"/>
        <c:majorTickMark val="none"/>
        <c:minorTickMark val="none"/>
        <c:tickLblPos val="nextTo"/>
        <c:crossAx val="172281856"/>
        <c:crosses val="autoZero"/>
        <c:auto val="1"/>
        <c:lblAlgn val="ctr"/>
        <c:lblOffset val="100"/>
        <c:noMultiLvlLbl val="0"/>
      </c:catAx>
      <c:valAx>
        <c:axId val="172281856"/>
        <c:scaling>
          <c:orientation val="minMax"/>
          <c:max val="100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sr-Cyrl-RS"/>
                  <a:t>% школа</a:t>
                </a:r>
                <a:endParaRPr lang="sr-Latn-RS"/>
              </a:p>
            </c:rich>
          </c:tx>
          <c:overlay val="0"/>
        </c:title>
        <c:numFmt formatCode="0" sourceLinked="0"/>
        <c:majorTickMark val="none"/>
        <c:minorTickMark val="none"/>
        <c:tickLblPos val="nextTo"/>
        <c:crossAx val="17227596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600" b="1"/>
            </a:pPr>
            <a:endParaRPr lang="sr-Latn-RS"/>
          </a:p>
        </c:txPr>
      </c:dTable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800">
          <a:latin typeface="Times New Roman" panose="02020603050405020304" pitchFamily="18" charset="0"/>
          <a:cs typeface="Times New Roman" panose="02020603050405020304" pitchFamily="18" charset="0"/>
        </a:defRPr>
      </a:pPr>
      <a:endParaRPr lang="sr-Latn-R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'SS Obl2 % po SU'!$J$29</c:f>
              <c:strCache>
                <c:ptCount val="1"/>
                <c:pt idx="0">
                  <c:v>4 (%)</c:v>
                </c:pt>
              </c:strCache>
            </c:strRef>
          </c:tx>
          <c:spPr>
            <a:solidFill>
              <a:srgbClr val="72AF2F"/>
            </a:solidFill>
          </c:spPr>
          <c:invertIfNegative val="0"/>
          <c:cat>
            <c:strRef>
              <c:f>'SS Obl2 % po SU'!$I$30:$I$41</c:f>
              <c:strCache>
                <c:ptCount val="12"/>
                <c:pt idx="0">
                  <c:v>Ваљево</c:v>
                </c:pt>
                <c:pt idx="1">
                  <c:v>Зајечар</c:v>
                </c:pt>
                <c:pt idx="2">
                  <c:v>Зрењанин</c:v>
                </c:pt>
                <c:pt idx="3">
                  <c:v>Јагодина</c:v>
                </c:pt>
                <c:pt idx="4">
                  <c:v>К. Мит. и Ранилуг </c:v>
                </c:pt>
                <c:pt idx="5">
                  <c:v>Крагујевац</c:v>
                </c:pt>
                <c:pt idx="6">
                  <c:v>Краљево</c:v>
                </c:pt>
                <c:pt idx="7">
                  <c:v>Ниш</c:v>
                </c:pt>
                <c:pt idx="8">
                  <c:v>Нови Сад </c:v>
                </c:pt>
                <c:pt idx="9">
                  <c:v>Пожаревац</c:v>
                </c:pt>
                <c:pt idx="10">
                  <c:v>Сомбор</c:v>
                </c:pt>
                <c:pt idx="11">
                  <c:v>Ужице</c:v>
                </c:pt>
              </c:strCache>
            </c:strRef>
          </c:cat>
          <c:val>
            <c:numRef>
              <c:f>'SS Obl2 % po SU'!$J$30:$J$41</c:f>
              <c:numCache>
                <c:formatCode>0.0</c:formatCode>
                <c:ptCount val="12"/>
                <c:pt idx="0">
                  <c:v>0</c:v>
                </c:pt>
                <c:pt idx="1">
                  <c:v>20</c:v>
                </c:pt>
                <c:pt idx="2">
                  <c:v>14.285714285714285</c:v>
                </c:pt>
                <c:pt idx="3">
                  <c:v>0</c:v>
                </c:pt>
                <c:pt idx="4">
                  <c:v>71.428571428571431</c:v>
                </c:pt>
                <c:pt idx="5">
                  <c:v>3.5714285714285712</c:v>
                </c:pt>
                <c:pt idx="6">
                  <c:v>14.285714285714285</c:v>
                </c:pt>
                <c:pt idx="7">
                  <c:v>34.693877551020407</c:v>
                </c:pt>
                <c:pt idx="8">
                  <c:v>0</c:v>
                </c:pt>
                <c:pt idx="9">
                  <c:v>0</c:v>
                </c:pt>
                <c:pt idx="10">
                  <c:v>14.285714285714285</c:v>
                </c:pt>
                <c:pt idx="11">
                  <c:v>12.698412698412698</c:v>
                </c:pt>
              </c:numCache>
            </c:numRef>
          </c:val>
        </c:ser>
        <c:ser>
          <c:idx val="1"/>
          <c:order val="1"/>
          <c:tx>
            <c:strRef>
              <c:f>'SS Obl2 % po SU'!$K$29</c:f>
              <c:strCache>
                <c:ptCount val="1"/>
                <c:pt idx="0">
                  <c:v>3 (%)</c:v>
                </c:pt>
              </c:strCache>
            </c:strRef>
          </c:tx>
          <c:spPr>
            <a:solidFill>
              <a:srgbClr val="9ED561"/>
            </a:solidFill>
          </c:spPr>
          <c:invertIfNegative val="0"/>
          <c:cat>
            <c:strRef>
              <c:f>'SS Obl2 % po SU'!$I$30:$I$41</c:f>
              <c:strCache>
                <c:ptCount val="12"/>
                <c:pt idx="0">
                  <c:v>Ваљево</c:v>
                </c:pt>
                <c:pt idx="1">
                  <c:v>Зајечар</c:v>
                </c:pt>
                <c:pt idx="2">
                  <c:v>Зрењанин</c:v>
                </c:pt>
                <c:pt idx="3">
                  <c:v>Јагодина</c:v>
                </c:pt>
                <c:pt idx="4">
                  <c:v>К. Мит. и Ранилуг </c:v>
                </c:pt>
                <c:pt idx="5">
                  <c:v>Крагујевац</c:v>
                </c:pt>
                <c:pt idx="6">
                  <c:v>Краљево</c:v>
                </c:pt>
                <c:pt idx="7">
                  <c:v>Ниш</c:v>
                </c:pt>
                <c:pt idx="8">
                  <c:v>Нови Сад </c:v>
                </c:pt>
                <c:pt idx="9">
                  <c:v>Пожаревац</c:v>
                </c:pt>
                <c:pt idx="10">
                  <c:v>Сомбор</c:v>
                </c:pt>
                <c:pt idx="11">
                  <c:v>Ужице</c:v>
                </c:pt>
              </c:strCache>
            </c:strRef>
          </c:cat>
          <c:val>
            <c:numRef>
              <c:f>'SS Obl2 % po SU'!$K$30:$K$41</c:f>
              <c:numCache>
                <c:formatCode>0.0</c:formatCode>
                <c:ptCount val="12"/>
                <c:pt idx="0">
                  <c:v>28.571428571428569</c:v>
                </c:pt>
                <c:pt idx="1">
                  <c:v>51.428571428571423</c:v>
                </c:pt>
                <c:pt idx="2">
                  <c:v>61.904761904761905</c:v>
                </c:pt>
                <c:pt idx="3">
                  <c:v>85.714285714285708</c:v>
                </c:pt>
                <c:pt idx="4">
                  <c:v>19.047619047619047</c:v>
                </c:pt>
                <c:pt idx="5">
                  <c:v>21.428571428571427</c:v>
                </c:pt>
                <c:pt idx="6">
                  <c:v>76.19047619047619</c:v>
                </c:pt>
                <c:pt idx="7">
                  <c:v>44.897959183673471</c:v>
                </c:pt>
                <c:pt idx="8">
                  <c:v>67.857142857142861</c:v>
                </c:pt>
                <c:pt idx="9">
                  <c:v>28.571428571428569</c:v>
                </c:pt>
                <c:pt idx="10">
                  <c:v>57.142857142857139</c:v>
                </c:pt>
                <c:pt idx="11">
                  <c:v>73.015873015873012</c:v>
                </c:pt>
              </c:numCache>
            </c:numRef>
          </c:val>
        </c:ser>
        <c:ser>
          <c:idx val="2"/>
          <c:order val="2"/>
          <c:tx>
            <c:strRef>
              <c:f>'SS Obl2 % po SU'!$L$29</c:f>
              <c:strCache>
                <c:ptCount val="1"/>
                <c:pt idx="0">
                  <c:v>2 (%)</c:v>
                </c:pt>
              </c:strCache>
            </c:strRef>
          </c:tx>
          <c:spPr>
            <a:solidFill>
              <a:srgbClr val="FF9379"/>
            </a:solidFill>
          </c:spPr>
          <c:invertIfNegative val="0"/>
          <c:cat>
            <c:strRef>
              <c:f>'SS Obl2 % po SU'!$I$30:$I$41</c:f>
              <c:strCache>
                <c:ptCount val="12"/>
                <c:pt idx="0">
                  <c:v>Ваљево</c:v>
                </c:pt>
                <c:pt idx="1">
                  <c:v>Зајечар</c:v>
                </c:pt>
                <c:pt idx="2">
                  <c:v>Зрењанин</c:v>
                </c:pt>
                <c:pt idx="3">
                  <c:v>Јагодина</c:v>
                </c:pt>
                <c:pt idx="4">
                  <c:v>К. Мит. и Ранилуг </c:v>
                </c:pt>
                <c:pt idx="5">
                  <c:v>Крагујевац</c:v>
                </c:pt>
                <c:pt idx="6">
                  <c:v>Краљево</c:v>
                </c:pt>
                <c:pt idx="7">
                  <c:v>Ниш</c:v>
                </c:pt>
                <c:pt idx="8">
                  <c:v>Нови Сад </c:v>
                </c:pt>
                <c:pt idx="9">
                  <c:v>Пожаревац</c:v>
                </c:pt>
                <c:pt idx="10">
                  <c:v>Сомбор</c:v>
                </c:pt>
                <c:pt idx="11">
                  <c:v>Ужице</c:v>
                </c:pt>
              </c:strCache>
            </c:strRef>
          </c:cat>
          <c:val>
            <c:numRef>
              <c:f>'SS Obl2 % po SU'!$L$30:$L$41</c:f>
              <c:numCache>
                <c:formatCode>0.0</c:formatCode>
                <c:ptCount val="12"/>
                <c:pt idx="0">
                  <c:v>38.095238095238095</c:v>
                </c:pt>
                <c:pt idx="1">
                  <c:v>28.571428571428569</c:v>
                </c:pt>
                <c:pt idx="2">
                  <c:v>23.809523809523807</c:v>
                </c:pt>
                <c:pt idx="3">
                  <c:v>14.285714285714285</c:v>
                </c:pt>
                <c:pt idx="4">
                  <c:v>9.5238095238095237</c:v>
                </c:pt>
                <c:pt idx="5">
                  <c:v>42.857142857142854</c:v>
                </c:pt>
                <c:pt idx="6">
                  <c:v>9.5238095238095237</c:v>
                </c:pt>
                <c:pt idx="7">
                  <c:v>18.367346938775512</c:v>
                </c:pt>
                <c:pt idx="8">
                  <c:v>28.571428571428569</c:v>
                </c:pt>
                <c:pt idx="9">
                  <c:v>57.142857142857139</c:v>
                </c:pt>
                <c:pt idx="10">
                  <c:v>28.571428571428569</c:v>
                </c:pt>
                <c:pt idx="11">
                  <c:v>14.285714285714285</c:v>
                </c:pt>
              </c:numCache>
            </c:numRef>
          </c:val>
        </c:ser>
        <c:ser>
          <c:idx val="3"/>
          <c:order val="3"/>
          <c:tx>
            <c:strRef>
              <c:f>'SS Obl2 % po SU'!$M$29</c:f>
              <c:strCache>
                <c:ptCount val="1"/>
                <c:pt idx="0">
                  <c:v>1 (%)</c:v>
                </c:pt>
              </c:strCache>
            </c:strRef>
          </c:tx>
          <c:spPr>
            <a:solidFill>
              <a:srgbClr val="FF643F"/>
            </a:solidFill>
          </c:spPr>
          <c:invertIfNegative val="0"/>
          <c:cat>
            <c:strRef>
              <c:f>'SS Obl2 % po SU'!$I$30:$I$41</c:f>
              <c:strCache>
                <c:ptCount val="12"/>
                <c:pt idx="0">
                  <c:v>Ваљево</c:v>
                </c:pt>
                <c:pt idx="1">
                  <c:v>Зајечар</c:v>
                </c:pt>
                <c:pt idx="2">
                  <c:v>Зрењанин</c:v>
                </c:pt>
                <c:pt idx="3">
                  <c:v>Јагодина</c:v>
                </c:pt>
                <c:pt idx="4">
                  <c:v>К. Мит. и Ранилуг </c:v>
                </c:pt>
                <c:pt idx="5">
                  <c:v>Крагујевац</c:v>
                </c:pt>
                <c:pt idx="6">
                  <c:v>Краљево</c:v>
                </c:pt>
                <c:pt idx="7">
                  <c:v>Ниш</c:v>
                </c:pt>
                <c:pt idx="8">
                  <c:v>Нови Сад </c:v>
                </c:pt>
                <c:pt idx="9">
                  <c:v>Пожаревац</c:v>
                </c:pt>
                <c:pt idx="10">
                  <c:v>Сомбор</c:v>
                </c:pt>
                <c:pt idx="11">
                  <c:v>Ужице</c:v>
                </c:pt>
              </c:strCache>
            </c:strRef>
          </c:cat>
          <c:val>
            <c:numRef>
              <c:f>'SS Obl2 % po SU'!$M$30:$M$41</c:f>
              <c:numCache>
                <c:formatCode>0.0</c:formatCode>
                <c:ptCount val="12"/>
                <c:pt idx="0">
                  <c:v>33.333333333333329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32.142857142857146</c:v>
                </c:pt>
                <c:pt idx="6">
                  <c:v>0</c:v>
                </c:pt>
                <c:pt idx="7">
                  <c:v>2.0408163265306123</c:v>
                </c:pt>
                <c:pt idx="8">
                  <c:v>3.5714285714285712</c:v>
                </c:pt>
                <c:pt idx="9">
                  <c:v>14.285714285714285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172194816"/>
        <c:axId val="172200704"/>
      </c:barChart>
      <c:catAx>
        <c:axId val="172194816"/>
        <c:scaling>
          <c:orientation val="minMax"/>
        </c:scaling>
        <c:delete val="0"/>
        <c:axPos val="b"/>
        <c:majorTickMark val="none"/>
        <c:minorTickMark val="none"/>
        <c:tickLblPos val="nextTo"/>
        <c:crossAx val="172200704"/>
        <c:crosses val="autoZero"/>
        <c:auto val="1"/>
        <c:lblAlgn val="ctr"/>
        <c:lblOffset val="100"/>
        <c:noMultiLvlLbl val="0"/>
      </c:catAx>
      <c:valAx>
        <c:axId val="172200704"/>
        <c:scaling>
          <c:orientation val="minMax"/>
          <c:max val="100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sr-Cyrl-RS"/>
                  <a:t>% школа</a:t>
                </a:r>
                <a:endParaRPr lang="sr-Latn-RS"/>
              </a:p>
            </c:rich>
          </c:tx>
          <c:overlay val="0"/>
        </c:title>
        <c:numFmt formatCode="0" sourceLinked="0"/>
        <c:majorTickMark val="none"/>
        <c:minorTickMark val="none"/>
        <c:tickLblPos val="nextTo"/>
        <c:crossAx val="17219481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600" b="1"/>
            </a:pPr>
            <a:endParaRPr lang="sr-Latn-RS"/>
          </a:p>
        </c:txPr>
      </c:dTable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800">
          <a:latin typeface="Times New Roman" panose="02020603050405020304" pitchFamily="18" charset="0"/>
          <a:cs typeface="Times New Roman" panose="02020603050405020304" pitchFamily="18" charset="0"/>
        </a:defRPr>
      </a:pPr>
      <a:endParaRPr lang="sr-Latn-R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3672134733158349E-2"/>
          <c:y val="3.4722222222222224E-2"/>
          <c:w val="0.76585717410323706"/>
          <c:h val="0.87037037037037035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72AF2F"/>
              </a:solidFill>
            </c:spPr>
          </c:dPt>
          <c:dPt>
            <c:idx val="1"/>
            <c:bubble3D val="0"/>
            <c:spPr>
              <a:solidFill>
                <a:srgbClr val="9ED561"/>
              </a:solidFill>
            </c:spPr>
          </c:dPt>
          <c:dPt>
            <c:idx val="2"/>
            <c:bubble3D val="0"/>
            <c:spPr>
              <a:solidFill>
                <a:srgbClr val="FF9379"/>
              </a:solidFill>
            </c:spPr>
          </c:dPt>
          <c:dPt>
            <c:idx val="3"/>
            <c:bubble3D val="0"/>
            <c:spPr>
              <a:solidFill>
                <a:srgbClr val="FF643F"/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'Analize OS'!$A$228:$A$231</c:f>
              <c:strCache>
                <c:ptCount val="4"/>
                <c:pt idx="0">
                  <c:v>ниво остварености 4</c:v>
                </c:pt>
                <c:pt idx="1">
                  <c:v>ниво остварености 3</c:v>
                </c:pt>
                <c:pt idx="2">
                  <c:v>ниво остварености 2</c:v>
                </c:pt>
                <c:pt idx="3">
                  <c:v>ниво остварености 1</c:v>
                </c:pt>
              </c:strCache>
            </c:strRef>
          </c:cat>
          <c:val>
            <c:numRef>
              <c:f>'Analize OS'!$B$228:$B$231</c:f>
              <c:numCache>
                <c:formatCode>0.0%</c:formatCode>
                <c:ptCount val="4"/>
                <c:pt idx="0">
                  <c:v>0.14000000000000001</c:v>
                </c:pt>
                <c:pt idx="1">
                  <c:v>0.49399999999999999</c:v>
                </c:pt>
                <c:pt idx="2">
                  <c:v>0.33500000000000002</c:v>
                </c:pt>
                <c:pt idx="3">
                  <c:v>3.1E-2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5.5582325539428497E-2"/>
          <c:y val="0.81514670134813461"/>
          <c:w val="0.86805250927004007"/>
          <c:h val="0.13822543015456401"/>
        </c:manualLayout>
      </c:layout>
      <c:overlay val="0"/>
      <c:txPr>
        <a:bodyPr/>
        <a:lstStyle/>
        <a:p>
          <a:pPr rtl="0">
            <a:defRPr/>
          </a:pPr>
          <a:endParaRPr lang="sr-Latn-R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>
          <a:latin typeface="Times New Roman" panose="02020603050405020304" pitchFamily="18" charset="0"/>
          <a:cs typeface="Times New Roman" panose="02020603050405020304" pitchFamily="18" charset="0"/>
        </a:defRPr>
      </a:pPr>
      <a:endParaRPr lang="sr-Latn-R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3672134733158349E-2"/>
          <c:y val="3.4722222222222224E-2"/>
          <c:w val="0.76585717410323706"/>
          <c:h val="0.87037037037037035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72AF2F"/>
              </a:solidFill>
            </c:spPr>
          </c:dPt>
          <c:dPt>
            <c:idx val="1"/>
            <c:bubble3D val="0"/>
            <c:spPr>
              <a:solidFill>
                <a:srgbClr val="9ED561"/>
              </a:solidFill>
            </c:spPr>
          </c:dPt>
          <c:dPt>
            <c:idx val="2"/>
            <c:bubble3D val="0"/>
            <c:spPr>
              <a:solidFill>
                <a:srgbClr val="FF9379"/>
              </a:solidFill>
            </c:spPr>
          </c:dPt>
          <c:dPt>
            <c:idx val="3"/>
            <c:bubble3D val="0"/>
            <c:spPr>
              <a:solidFill>
                <a:srgbClr val="FF643F"/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'Obrada OS'!$B$49:$B$52</c:f>
              <c:strCache>
                <c:ptCount val="4"/>
                <c:pt idx="0">
                  <c:v>ниво остварености 4</c:v>
                </c:pt>
                <c:pt idx="1">
                  <c:v>ниво остварености 3</c:v>
                </c:pt>
                <c:pt idx="2">
                  <c:v>ниво остварености 2</c:v>
                </c:pt>
                <c:pt idx="3">
                  <c:v>ниво остварености 1</c:v>
                </c:pt>
              </c:strCache>
            </c:strRef>
          </c:cat>
          <c:val>
            <c:numRef>
              <c:f>'Obrada OS'!$R$56:$R$59</c:f>
              <c:numCache>
                <c:formatCode>0.0%</c:formatCode>
                <c:ptCount val="4"/>
                <c:pt idx="0">
                  <c:v>0.14599999999999999</c:v>
                </c:pt>
                <c:pt idx="1">
                  <c:v>0.53200000000000003</c:v>
                </c:pt>
                <c:pt idx="2">
                  <c:v>0.30199999999999999</c:v>
                </c:pt>
                <c:pt idx="3">
                  <c:v>0.02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5.5582325539428497E-2"/>
          <c:y val="0.81514670134813461"/>
          <c:w val="0.86805250927004007"/>
          <c:h val="0.13822543015456401"/>
        </c:manualLayout>
      </c:layout>
      <c:overlay val="0"/>
      <c:txPr>
        <a:bodyPr/>
        <a:lstStyle/>
        <a:p>
          <a:pPr rtl="0">
            <a:defRPr/>
          </a:pPr>
          <a:endParaRPr lang="sr-Latn-R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sr-Latn-R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3672134733158349E-2"/>
          <c:y val="3.4722222222222224E-2"/>
          <c:w val="0.76585717410323706"/>
          <c:h val="0.87037037037037035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72AF2F"/>
              </a:solidFill>
            </c:spPr>
          </c:dPt>
          <c:dPt>
            <c:idx val="1"/>
            <c:bubble3D val="0"/>
            <c:spPr>
              <a:solidFill>
                <a:srgbClr val="9ED561"/>
              </a:solidFill>
            </c:spPr>
          </c:dPt>
          <c:dPt>
            <c:idx val="2"/>
            <c:bubble3D val="0"/>
            <c:spPr>
              <a:solidFill>
                <a:srgbClr val="FF9379"/>
              </a:solidFill>
            </c:spPr>
          </c:dPt>
          <c:dPt>
            <c:idx val="3"/>
            <c:bubble3D val="0"/>
            <c:spPr>
              <a:solidFill>
                <a:srgbClr val="FF643F"/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'Analiza SS'!$AD$30:$AD$33</c:f>
              <c:strCache>
                <c:ptCount val="4"/>
                <c:pt idx="0">
                  <c:v>ниво остварености 4</c:v>
                </c:pt>
                <c:pt idx="1">
                  <c:v>ниво остварености 3</c:v>
                </c:pt>
                <c:pt idx="2">
                  <c:v>ниво остварености 2</c:v>
                </c:pt>
                <c:pt idx="3">
                  <c:v>ниво остварености 1</c:v>
                </c:pt>
              </c:strCache>
            </c:strRef>
          </c:cat>
          <c:val>
            <c:numRef>
              <c:f>'Analiza SS'!$AE$30:$AE$33</c:f>
              <c:numCache>
                <c:formatCode>0.0%</c:formatCode>
                <c:ptCount val="4"/>
                <c:pt idx="0">
                  <c:v>0.155</c:v>
                </c:pt>
                <c:pt idx="1">
                  <c:v>0.437</c:v>
                </c:pt>
                <c:pt idx="2">
                  <c:v>0.33800000000000002</c:v>
                </c:pt>
                <c:pt idx="3">
                  <c:v>7.0000000000000007E-2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5.6690321699015632E-2"/>
          <c:y val="0.87898610826861412"/>
          <c:w val="0.91637969625430571"/>
          <c:h val="0.10277403765021849"/>
        </c:manualLayout>
      </c:layout>
      <c:overlay val="0"/>
      <c:txPr>
        <a:bodyPr/>
        <a:lstStyle/>
        <a:p>
          <a:pPr rtl="0">
            <a:defRPr/>
          </a:pPr>
          <a:endParaRPr lang="sr-Latn-R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>
          <a:latin typeface="Times New Roman" panose="02020603050405020304" pitchFamily="18" charset="0"/>
          <a:cs typeface="Times New Roman" panose="02020603050405020304" pitchFamily="18" charset="0"/>
        </a:defRPr>
      </a:pPr>
      <a:endParaRPr lang="sr-Latn-R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3672134733158349E-2"/>
          <c:y val="3.4722222222222224E-2"/>
          <c:w val="0.76585717410323706"/>
          <c:h val="0.87037037037037035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72AF2F"/>
              </a:solidFill>
            </c:spPr>
          </c:dPt>
          <c:dPt>
            <c:idx val="1"/>
            <c:bubble3D val="0"/>
            <c:spPr>
              <a:solidFill>
                <a:srgbClr val="9ED561"/>
              </a:solidFill>
            </c:spPr>
          </c:dPt>
          <c:dPt>
            <c:idx val="2"/>
            <c:bubble3D val="0"/>
            <c:spPr>
              <a:solidFill>
                <a:srgbClr val="FF9379"/>
              </a:solidFill>
            </c:spPr>
          </c:dPt>
          <c:dPt>
            <c:idx val="3"/>
            <c:bubble3D val="0"/>
            <c:spPr>
              <a:solidFill>
                <a:srgbClr val="FF643F"/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'Obrada SS '!$B$60:$B$63</c:f>
              <c:strCache>
                <c:ptCount val="4"/>
                <c:pt idx="0">
                  <c:v>ниво остварености 4</c:v>
                </c:pt>
                <c:pt idx="1">
                  <c:v>ниво остварености 3</c:v>
                </c:pt>
                <c:pt idx="2">
                  <c:v>ниво остварености 2</c:v>
                </c:pt>
                <c:pt idx="3">
                  <c:v>ниво остварености 1</c:v>
                </c:pt>
              </c:strCache>
            </c:strRef>
          </c:cat>
          <c:val>
            <c:numRef>
              <c:f>'Obrada SS '!$F$46:$F$49</c:f>
              <c:numCache>
                <c:formatCode>0.0%</c:formatCode>
                <c:ptCount val="4"/>
                <c:pt idx="0">
                  <c:v>0.2</c:v>
                </c:pt>
                <c:pt idx="1">
                  <c:v>0.52500000000000002</c:v>
                </c:pt>
                <c:pt idx="2">
                  <c:v>0.22500000000000001</c:v>
                </c:pt>
                <c:pt idx="3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5.5582325539428497E-2"/>
          <c:y val="0.81514670134813461"/>
          <c:w val="0.86805250927004007"/>
          <c:h val="0.13822543015456401"/>
        </c:manualLayout>
      </c:layout>
      <c:overlay val="0"/>
      <c:txPr>
        <a:bodyPr/>
        <a:lstStyle/>
        <a:p>
          <a:pPr rtl="0">
            <a:defRPr/>
          </a:pPr>
          <a:endParaRPr lang="sr-Latn-R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sr-Latn-R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3672134733158349E-2"/>
          <c:y val="3.4722222222222224E-2"/>
          <c:w val="0.76585717410323706"/>
          <c:h val="0.87037037037037035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72AF2F"/>
              </a:solidFill>
            </c:spPr>
          </c:dPt>
          <c:dPt>
            <c:idx val="1"/>
            <c:bubble3D val="0"/>
            <c:spPr>
              <a:solidFill>
                <a:srgbClr val="9ED561"/>
              </a:solidFill>
            </c:spPr>
          </c:dPt>
          <c:dPt>
            <c:idx val="2"/>
            <c:bubble3D val="0"/>
            <c:spPr>
              <a:solidFill>
                <a:srgbClr val="FF9379"/>
              </a:solidFill>
            </c:spPr>
          </c:dPt>
          <c:dPt>
            <c:idx val="3"/>
            <c:bubble3D val="0"/>
            <c:spPr>
              <a:solidFill>
                <a:srgbClr val="FF643F"/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'Obrada SS '!$B$60:$B$63</c:f>
              <c:strCache>
                <c:ptCount val="4"/>
                <c:pt idx="0">
                  <c:v>ниво остварености 4</c:v>
                </c:pt>
                <c:pt idx="1">
                  <c:v>ниво остварености 3</c:v>
                </c:pt>
                <c:pt idx="2">
                  <c:v>ниво остварености 2</c:v>
                </c:pt>
                <c:pt idx="3">
                  <c:v>ниво остварености 1</c:v>
                </c:pt>
              </c:strCache>
            </c:strRef>
          </c:cat>
          <c:val>
            <c:numRef>
              <c:f>'Obrada SS '!$E$46:$E$49</c:f>
              <c:numCache>
                <c:formatCode>0.0%</c:formatCode>
                <c:ptCount val="4"/>
                <c:pt idx="0">
                  <c:v>0.16700000000000001</c:v>
                </c:pt>
                <c:pt idx="1">
                  <c:v>0.66700000000000004</c:v>
                </c:pt>
                <c:pt idx="2">
                  <c:v>0.16700000000000001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5.5582325539428497E-2"/>
          <c:y val="0.81514670134813461"/>
          <c:w val="0.86805250927004007"/>
          <c:h val="0.13822543015456401"/>
        </c:manualLayout>
      </c:layout>
      <c:overlay val="0"/>
      <c:txPr>
        <a:bodyPr/>
        <a:lstStyle/>
        <a:p>
          <a:pPr rtl="0">
            <a:defRPr/>
          </a:pPr>
          <a:endParaRPr lang="sr-Latn-R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sr-Latn-R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3672134733158349E-2"/>
          <c:y val="3.4722222222222224E-2"/>
          <c:w val="0.76585717410323706"/>
          <c:h val="0.87037037037037035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72AF2F"/>
              </a:solidFill>
            </c:spPr>
          </c:dPt>
          <c:dPt>
            <c:idx val="1"/>
            <c:bubble3D val="0"/>
            <c:spPr>
              <a:solidFill>
                <a:srgbClr val="9ED561"/>
              </a:solidFill>
            </c:spPr>
          </c:dPt>
          <c:dPt>
            <c:idx val="2"/>
            <c:bubble3D val="0"/>
            <c:spPr>
              <a:solidFill>
                <a:srgbClr val="FF9379"/>
              </a:solidFill>
            </c:spPr>
          </c:dPt>
          <c:dPt>
            <c:idx val="3"/>
            <c:bubble3D val="0"/>
            <c:spPr>
              <a:solidFill>
                <a:srgbClr val="FF643F"/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'Obrada SS '!$B$60:$B$63</c:f>
              <c:strCache>
                <c:ptCount val="4"/>
                <c:pt idx="0">
                  <c:v>ниво остварености 4</c:v>
                </c:pt>
                <c:pt idx="1">
                  <c:v>ниво остварености 3</c:v>
                </c:pt>
                <c:pt idx="2">
                  <c:v>ниво остварености 2</c:v>
                </c:pt>
                <c:pt idx="3">
                  <c:v>ниво остварености 1</c:v>
                </c:pt>
              </c:strCache>
            </c:strRef>
          </c:cat>
          <c:val>
            <c:numRef>
              <c:f>'Obrada SS '!$D$46:$D$49</c:f>
              <c:numCache>
                <c:formatCode>0.0%</c:formatCode>
                <c:ptCount val="4"/>
                <c:pt idx="0">
                  <c:v>0.222</c:v>
                </c:pt>
                <c:pt idx="1">
                  <c:v>0.46300000000000002</c:v>
                </c:pt>
                <c:pt idx="2">
                  <c:v>0.29599999999999999</c:v>
                </c:pt>
                <c:pt idx="3">
                  <c:v>1.9E-2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5.5582325539428497E-2"/>
          <c:y val="0.81514670134813461"/>
          <c:w val="0.86805250927004007"/>
          <c:h val="0.13822543015456401"/>
        </c:manualLayout>
      </c:layout>
      <c:overlay val="0"/>
      <c:txPr>
        <a:bodyPr/>
        <a:lstStyle/>
        <a:p>
          <a:pPr rtl="0">
            <a:defRPr/>
          </a:pPr>
          <a:endParaRPr lang="sr-Latn-R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sr-Latn-R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717453775530258"/>
          <c:y val="3.8976852506628495E-2"/>
          <c:w val="0.8411587440458832"/>
          <c:h val="0.72374618703313776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'Obrada OS'!$A$58</c:f>
              <c:strCache>
                <c:ptCount val="1"/>
                <c:pt idx="0">
                  <c:v>ниво остварености 4</c:v>
                </c:pt>
              </c:strCache>
            </c:strRef>
          </c:tx>
          <c:spPr>
            <a:solidFill>
              <a:srgbClr val="72AF2F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'Obrada OS'!$B$57:$E$57</c:f>
              <c:strCache>
                <c:ptCount val="4"/>
                <c:pt idx="0">
                  <c:v>1.1.</c:v>
                </c:pt>
                <c:pt idx="1">
                  <c:v>1.2.</c:v>
                </c:pt>
                <c:pt idx="2">
                  <c:v>1.3.</c:v>
                </c:pt>
                <c:pt idx="3">
                  <c:v>1.4.</c:v>
                </c:pt>
              </c:strCache>
            </c:strRef>
          </c:cat>
          <c:val>
            <c:numRef>
              <c:f>'Obrada OS'!$B$58:$E$58</c:f>
              <c:numCache>
                <c:formatCode>0.0</c:formatCode>
                <c:ptCount val="4"/>
                <c:pt idx="0">
                  <c:v>40</c:v>
                </c:pt>
                <c:pt idx="1">
                  <c:v>15.593220338983052</c:v>
                </c:pt>
                <c:pt idx="2">
                  <c:v>25.423728813559322</c:v>
                </c:pt>
                <c:pt idx="3">
                  <c:v>21.01694915254237</c:v>
                </c:pt>
              </c:numCache>
            </c:numRef>
          </c:val>
        </c:ser>
        <c:ser>
          <c:idx val="1"/>
          <c:order val="1"/>
          <c:tx>
            <c:strRef>
              <c:f>'Obrada OS'!$A$59</c:f>
              <c:strCache>
                <c:ptCount val="1"/>
                <c:pt idx="0">
                  <c:v>ниво остварености 3</c:v>
                </c:pt>
              </c:strCache>
            </c:strRef>
          </c:tx>
          <c:spPr>
            <a:solidFill>
              <a:srgbClr val="9ED561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'Obrada OS'!$B$57:$E$57</c:f>
              <c:strCache>
                <c:ptCount val="4"/>
                <c:pt idx="0">
                  <c:v>1.1.</c:v>
                </c:pt>
                <c:pt idx="1">
                  <c:v>1.2.</c:v>
                </c:pt>
                <c:pt idx="2">
                  <c:v>1.3.</c:v>
                </c:pt>
                <c:pt idx="3">
                  <c:v>1.4.</c:v>
                </c:pt>
              </c:strCache>
            </c:strRef>
          </c:cat>
          <c:val>
            <c:numRef>
              <c:f>'Obrada OS'!$B$59:$E$59</c:f>
              <c:numCache>
                <c:formatCode>0.0</c:formatCode>
                <c:ptCount val="4"/>
                <c:pt idx="0">
                  <c:v>41.355932203389827</c:v>
                </c:pt>
                <c:pt idx="1">
                  <c:v>39.322033898305087</c:v>
                </c:pt>
                <c:pt idx="2">
                  <c:v>53.559322033898304</c:v>
                </c:pt>
                <c:pt idx="3">
                  <c:v>57.966101694915253</c:v>
                </c:pt>
              </c:numCache>
            </c:numRef>
          </c:val>
        </c:ser>
        <c:ser>
          <c:idx val="2"/>
          <c:order val="2"/>
          <c:tx>
            <c:strRef>
              <c:f>'Obrada OS'!$A$60</c:f>
              <c:strCache>
                <c:ptCount val="1"/>
                <c:pt idx="0">
                  <c:v>ниво остварености 2</c:v>
                </c:pt>
              </c:strCache>
            </c:strRef>
          </c:tx>
          <c:spPr>
            <a:solidFill>
              <a:srgbClr val="FF9379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'Obrada OS'!$B$57:$E$57</c:f>
              <c:strCache>
                <c:ptCount val="4"/>
                <c:pt idx="0">
                  <c:v>1.1.</c:v>
                </c:pt>
                <c:pt idx="1">
                  <c:v>1.2.</c:v>
                </c:pt>
                <c:pt idx="2">
                  <c:v>1.3.</c:v>
                </c:pt>
                <c:pt idx="3">
                  <c:v>1.4.</c:v>
                </c:pt>
              </c:strCache>
            </c:strRef>
          </c:cat>
          <c:val>
            <c:numRef>
              <c:f>'Obrada OS'!$B$60:$E$60</c:f>
              <c:numCache>
                <c:formatCode>0.0</c:formatCode>
                <c:ptCount val="4"/>
                <c:pt idx="0">
                  <c:v>16.271186440677965</c:v>
                </c:pt>
                <c:pt idx="1">
                  <c:v>39.322033898305087</c:v>
                </c:pt>
                <c:pt idx="2">
                  <c:v>19.661016949152543</c:v>
                </c:pt>
                <c:pt idx="3">
                  <c:v>18.983050847457626</c:v>
                </c:pt>
              </c:numCache>
            </c:numRef>
          </c:val>
        </c:ser>
        <c:ser>
          <c:idx val="3"/>
          <c:order val="3"/>
          <c:tx>
            <c:strRef>
              <c:f>'Obrada OS'!$A$61</c:f>
              <c:strCache>
                <c:ptCount val="1"/>
                <c:pt idx="0">
                  <c:v>ниво остварености 1</c:v>
                </c:pt>
              </c:strCache>
            </c:strRef>
          </c:tx>
          <c:spPr>
            <a:solidFill>
              <a:srgbClr val="FF643F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'Obrada OS'!$B$57:$E$57</c:f>
              <c:strCache>
                <c:ptCount val="4"/>
                <c:pt idx="0">
                  <c:v>1.1.</c:v>
                </c:pt>
                <c:pt idx="1">
                  <c:v>1.2.</c:v>
                </c:pt>
                <c:pt idx="2">
                  <c:v>1.3.</c:v>
                </c:pt>
                <c:pt idx="3">
                  <c:v>1.4.</c:v>
                </c:pt>
              </c:strCache>
            </c:strRef>
          </c:cat>
          <c:val>
            <c:numRef>
              <c:f>'Obrada OS'!$B$61:$E$61</c:f>
              <c:numCache>
                <c:formatCode>0.0</c:formatCode>
                <c:ptCount val="4"/>
                <c:pt idx="0">
                  <c:v>2.3728813559322033</c:v>
                </c:pt>
                <c:pt idx="1">
                  <c:v>5.7627118644067794</c:v>
                </c:pt>
                <c:pt idx="2">
                  <c:v>1.3559322033898304</c:v>
                </c:pt>
                <c:pt idx="3">
                  <c:v>2.0338983050847457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62181504"/>
        <c:axId val="162183424"/>
      </c:barChart>
      <c:catAx>
        <c:axId val="16218150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sr-Cyrl-CS"/>
                  <a:t>Стандарди</a:t>
                </a:r>
              </a:p>
            </c:rich>
          </c:tx>
          <c:layout>
            <c:manualLayout>
              <c:xMode val="edge"/>
              <c:yMode val="edge"/>
              <c:x val="3.5172246661655578E-3"/>
              <c:y val="0.32275795325153678"/>
            </c:manualLayout>
          </c:layout>
          <c:overlay val="0"/>
        </c:title>
        <c:majorTickMark val="out"/>
        <c:minorTickMark val="none"/>
        <c:tickLblPos val="nextTo"/>
        <c:crossAx val="162183424"/>
        <c:crosses val="autoZero"/>
        <c:auto val="1"/>
        <c:lblAlgn val="ctr"/>
        <c:lblOffset val="100"/>
        <c:noMultiLvlLbl val="0"/>
      </c:catAx>
      <c:valAx>
        <c:axId val="162183424"/>
        <c:scaling>
          <c:orientation val="minMax"/>
          <c:max val="100"/>
        </c:scaling>
        <c:delete val="0"/>
        <c:axPos val="b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sr-Cyrl-CS"/>
                  <a:t>Проценат школа</a:t>
                </a:r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crossAx val="1621815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0756947992916055"/>
          <c:y val="0.90860772074159346"/>
          <c:w val="0.83081516686880119"/>
          <c:h val="8.2116388888888892E-2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sr-Latn-R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717453775530258"/>
          <c:y val="3.8976852506628495E-2"/>
          <c:w val="0.8411587440458832"/>
          <c:h val="0.72374618703313776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'Obrada SS '!$A$69</c:f>
              <c:strCache>
                <c:ptCount val="1"/>
                <c:pt idx="0">
                  <c:v>ниво остварености 4</c:v>
                </c:pt>
              </c:strCache>
            </c:strRef>
          </c:tx>
          <c:spPr>
            <a:solidFill>
              <a:srgbClr val="72AF2F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'Obrada SS '!$B$68:$E$68</c:f>
              <c:strCache>
                <c:ptCount val="4"/>
                <c:pt idx="0">
                  <c:v>1.1.</c:v>
                </c:pt>
                <c:pt idx="1">
                  <c:v>1.2.</c:v>
                </c:pt>
                <c:pt idx="2">
                  <c:v>1.3.</c:v>
                </c:pt>
                <c:pt idx="3">
                  <c:v>1.4.</c:v>
                </c:pt>
              </c:strCache>
            </c:strRef>
          </c:cat>
          <c:val>
            <c:numRef>
              <c:f>'Obrada SS '!$B$69:$E$69</c:f>
              <c:numCache>
                <c:formatCode>0.0</c:formatCode>
                <c:ptCount val="4"/>
                <c:pt idx="0">
                  <c:v>28.749999999999996</c:v>
                </c:pt>
                <c:pt idx="1">
                  <c:v>13.750000000000002</c:v>
                </c:pt>
                <c:pt idx="2">
                  <c:v>25</c:v>
                </c:pt>
                <c:pt idx="3">
                  <c:v>18.75</c:v>
                </c:pt>
              </c:numCache>
            </c:numRef>
          </c:val>
        </c:ser>
        <c:ser>
          <c:idx val="1"/>
          <c:order val="1"/>
          <c:tx>
            <c:strRef>
              <c:f>'Obrada SS '!$A$70</c:f>
              <c:strCache>
                <c:ptCount val="1"/>
                <c:pt idx="0">
                  <c:v>ниво остварености 3</c:v>
                </c:pt>
              </c:strCache>
            </c:strRef>
          </c:tx>
          <c:spPr>
            <a:solidFill>
              <a:srgbClr val="9ED561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'Obrada SS '!$B$68:$E$68</c:f>
              <c:strCache>
                <c:ptCount val="4"/>
                <c:pt idx="0">
                  <c:v>1.1.</c:v>
                </c:pt>
                <c:pt idx="1">
                  <c:v>1.2.</c:v>
                </c:pt>
                <c:pt idx="2">
                  <c:v>1.3.</c:v>
                </c:pt>
                <c:pt idx="3">
                  <c:v>1.4.</c:v>
                </c:pt>
              </c:strCache>
            </c:strRef>
          </c:cat>
          <c:val>
            <c:numRef>
              <c:f>'Obrada SS '!$B$70:$E$70</c:f>
              <c:numCache>
                <c:formatCode>0.0</c:formatCode>
                <c:ptCount val="4"/>
                <c:pt idx="0">
                  <c:v>38.75</c:v>
                </c:pt>
                <c:pt idx="1">
                  <c:v>37.5</c:v>
                </c:pt>
                <c:pt idx="2">
                  <c:v>51.249999999999993</c:v>
                </c:pt>
                <c:pt idx="3">
                  <c:v>55.000000000000007</c:v>
                </c:pt>
              </c:numCache>
            </c:numRef>
          </c:val>
        </c:ser>
        <c:ser>
          <c:idx val="2"/>
          <c:order val="2"/>
          <c:tx>
            <c:strRef>
              <c:f>'Obrada SS '!$A$71</c:f>
              <c:strCache>
                <c:ptCount val="1"/>
                <c:pt idx="0">
                  <c:v>ниво остварености 2</c:v>
                </c:pt>
              </c:strCache>
            </c:strRef>
          </c:tx>
          <c:spPr>
            <a:solidFill>
              <a:srgbClr val="FF9379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'Obrada SS '!$B$68:$E$68</c:f>
              <c:strCache>
                <c:ptCount val="4"/>
                <c:pt idx="0">
                  <c:v>1.1.</c:v>
                </c:pt>
                <c:pt idx="1">
                  <c:v>1.2.</c:v>
                </c:pt>
                <c:pt idx="2">
                  <c:v>1.3.</c:v>
                </c:pt>
                <c:pt idx="3">
                  <c:v>1.4.</c:v>
                </c:pt>
              </c:strCache>
            </c:strRef>
          </c:cat>
          <c:val>
            <c:numRef>
              <c:f>'Obrada SS '!$B$71:$E$71</c:f>
              <c:numCache>
                <c:formatCode>0.0</c:formatCode>
                <c:ptCount val="4"/>
                <c:pt idx="0">
                  <c:v>22.5</c:v>
                </c:pt>
                <c:pt idx="1">
                  <c:v>40</c:v>
                </c:pt>
                <c:pt idx="2">
                  <c:v>21.25</c:v>
                </c:pt>
                <c:pt idx="3">
                  <c:v>20</c:v>
                </c:pt>
              </c:numCache>
            </c:numRef>
          </c:val>
        </c:ser>
        <c:ser>
          <c:idx val="3"/>
          <c:order val="3"/>
          <c:tx>
            <c:strRef>
              <c:f>'Obrada SS '!$A$72</c:f>
              <c:strCache>
                <c:ptCount val="1"/>
                <c:pt idx="0">
                  <c:v>ниво остварености 1</c:v>
                </c:pt>
              </c:strCache>
            </c:strRef>
          </c:tx>
          <c:spPr>
            <a:solidFill>
              <a:srgbClr val="FF643F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'Obrada SS '!$B$68:$E$68</c:f>
              <c:strCache>
                <c:ptCount val="4"/>
                <c:pt idx="0">
                  <c:v>1.1.</c:v>
                </c:pt>
                <c:pt idx="1">
                  <c:v>1.2.</c:v>
                </c:pt>
                <c:pt idx="2">
                  <c:v>1.3.</c:v>
                </c:pt>
                <c:pt idx="3">
                  <c:v>1.4.</c:v>
                </c:pt>
              </c:strCache>
            </c:strRef>
          </c:cat>
          <c:val>
            <c:numRef>
              <c:f>'Obrada SS '!$B$72:$E$72</c:f>
              <c:numCache>
                <c:formatCode>0.0</c:formatCode>
                <c:ptCount val="4"/>
                <c:pt idx="0">
                  <c:v>10</c:v>
                </c:pt>
                <c:pt idx="1">
                  <c:v>8.75</c:v>
                </c:pt>
                <c:pt idx="2">
                  <c:v>2.5</c:v>
                </c:pt>
                <c:pt idx="3">
                  <c:v>6.25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69842944"/>
        <c:axId val="169849216"/>
      </c:barChart>
      <c:catAx>
        <c:axId val="16984294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sr-Cyrl-CS"/>
                  <a:t>Стандарди</a:t>
                </a:r>
              </a:p>
            </c:rich>
          </c:tx>
          <c:layout>
            <c:manualLayout>
              <c:xMode val="edge"/>
              <c:yMode val="edge"/>
              <c:x val="3.5172246661655578E-3"/>
              <c:y val="0.32275795325153678"/>
            </c:manualLayout>
          </c:layout>
          <c:overlay val="0"/>
        </c:title>
        <c:majorTickMark val="out"/>
        <c:minorTickMark val="none"/>
        <c:tickLblPos val="nextTo"/>
        <c:crossAx val="169849216"/>
        <c:crosses val="autoZero"/>
        <c:auto val="1"/>
        <c:lblAlgn val="ctr"/>
        <c:lblOffset val="100"/>
        <c:noMultiLvlLbl val="0"/>
      </c:catAx>
      <c:valAx>
        <c:axId val="169849216"/>
        <c:scaling>
          <c:orientation val="minMax"/>
          <c:max val="100"/>
        </c:scaling>
        <c:delete val="0"/>
        <c:axPos val="b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sr-Cyrl-CS"/>
                  <a:t>Проценат школа</a:t>
                </a:r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crossAx val="1698429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0756947992916055"/>
          <c:y val="0.90860772074159346"/>
          <c:w val="0.83081516686880119"/>
          <c:h val="8.2116388888888892E-2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sr-Latn-R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717453775530258"/>
          <c:y val="3.8976852506628495E-2"/>
          <c:w val="0.8411587440458832"/>
          <c:h val="0.72374618703313776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'Obrada OS'!$A$84</c:f>
              <c:strCache>
                <c:ptCount val="1"/>
                <c:pt idx="0">
                  <c:v>ниво остварености 4</c:v>
                </c:pt>
              </c:strCache>
            </c:strRef>
          </c:tx>
          <c:spPr>
            <a:solidFill>
              <a:srgbClr val="72AF2F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'Obrada OS'!$B$83:$H$83</c:f>
              <c:strCache>
                <c:ptCount val="7"/>
                <c:pt idx="0">
                  <c:v>2.1.</c:v>
                </c:pt>
                <c:pt idx="1">
                  <c:v>2.2.</c:v>
                </c:pt>
                <c:pt idx="2">
                  <c:v>2.3.</c:v>
                </c:pt>
                <c:pt idx="3">
                  <c:v>2.4.</c:v>
                </c:pt>
                <c:pt idx="4">
                  <c:v>2.5.</c:v>
                </c:pt>
                <c:pt idx="5">
                  <c:v>2.6.</c:v>
                </c:pt>
                <c:pt idx="6">
                  <c:v>2.7.</c:v>
                </c:pt>
              </c:strCache>
            </c:strRef>
          </c:cat>
          <c:val>
            <c:numRef>
              <c:f>'Obrada OS'!$B$84:$H$84</c:f>
              <c:numCache>
                <c:formatCode>0.0</c:formatCode>
                <c:ptCount val="7"/>
                <c:pt idx="0">
                  <c:v>31.525423728813561</c:v>
                </c:pt>
                <c:pt idx="1">
                  <c:v>7.4576271186440684</c:v>
                </c:pt>
                <c:pt idx="2">
                  <c:v>6.7796610169491522</c:v>
                </c:pt>
                <c:pt idx="3">
                  <c:v>13.220338983050848</c:v>
                </c:pt>
                <c:pt idx="4">
                  <c:v>12.203389830508476</c:v>
                </c:pt>
                <c:pt idx="5">
                  <c:v>1.6949152542372881</c:v>
                </c:pt>
                <c:pt idx="6">
                  <c:v>38.644067796610173</c:v>
                </c:pt>
              </c:numCache>
            </c:numRef>
          </c:val>
        </c:ser>
        <c:ser>
          <c:idx val="1"/>
          <c:order val="1"/>
          <c:tx>
            <c:strRef>
              <c:f>'Obrada OS'!$A$85</c:f>
              <c:strCache>
                <c:ptCount val="1"/>
                <c:pt idx="0">
                  <c:v>ниво остварености 3</c:v>
                </c:pt>
              </c:strCache>
            </c:strRef>
          </c:tx>
          <c:spPr>
            <a:solidFill>
              <a:srgbClr val="9ED561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'Obrada OS'!$B$83:$H$83</c:f>
              <c:strCache>
                <c:ptCount val="7"/>
                <c:pt idx="0">
                  <c:v>2.1.</c:v>
                </c:pt>
                <c:pt idx="1">
                  <c:v>2.2.</c:v>
                </c:pt>
                <c:pt idx="2">
                  <c:v>2.3.</c:v>
                </c:pt>
                <c:pt idx="3">
                  <c:v>2.4.</c:v>
                </c:pt>
                <c:pt idx="4">
                  <c:v>2.5.</c:v>
                </c:pt>
                <c:pt idx="5">
                  <c:v>2.6.</c:v>
                </c:pt>
                <c:pt idx="6">
                  <c:v>2.7.</c:v>
                </c:pt>
              </c:strCache>
            </c:strRef>
          </c:cat>
          <c:val>
            <c:numRef>
              <c:f>'Obrada OS'!$B$85:$H$85</c:f>
              <c:numCache>
                <c:formatCode>0.0</c:formatCode>
                <c:ptCount val="7"/>
                <c:pt idx="0">
                  <c:v>63.389830508474574</c:v>
                </c:pt>
                <c:pt idx="1">
                  <c:v>56.949152542372886</c:v>
                </c:pt>
                <c:pt idx="2">
                  <c:v>47.79661016949153</c:v>
                </c:pt>
                <c:pt idx="3">
                  <c:v>61.694915254237294</c:v>
                </c:pt>
                <c:pt idx="4">
                  <c:v>60.33898305084746</c:v>
                </c:pt>
                <c:pt idx="5">
                  <c:v>44.067796610169488</c:v>
                </c:pt>
                <c:pt idx="6">
                  <c:v>56.949152542372886</c:v>
                </c:pt>
              </c:numCache>
            </c:numRef>
          </c:val>
        </c:ser>
        <c:ser>
          <c:idx val="2"/>
          <c:order val="2"/>
          <c:tx>
            <c:strRef>
              <c:f>'Obrada OS'!$A$86</c:f>
              <c:strCache>
                <c:ptCount val="1"/>
                <c:pt idx="0">
                  <c:v>ниво остварености 2</c:v>
                </c:pt>
              </c:strCache>
            </c:strRef>
          </c:tx>
          <c:spPr>
            <a:solidFill>
              <a:srgbClr val="FF9379"/>
            </a:solidFill>
          </c:spPr>
          <c:invertIfNegative val="0"/>
          <c:dLbls>
            <c:dLbl>
              <c:idx val="6"/>
              <c:layout>
                <c:manualLayout>
                  <c:x val="4.7037037037037039E-3"/>
                  <c:y val="3.52777777777778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'Obrada OS'!$B$83:$H$83</c:f>
              <c:strCache>
                <c:ptCount val="7"/>
                <c:pt idx="0">
                  <c:v>2.1.</c:v>
                </c:pt>
                <c:pt idx="1">
                  <c:v>2.2.</c:v>
                </c:pt>
                <c:pt idx="2">
                  <c:v>2.3.</c:v>
                </c:pt>
                <c:pt idx="3">
                  <c:v>2.4.</c:v>
                </c:pt>
                <c:pt idx="4">
                  <c:v>2.5.</c:v>
                </c:pt>
                <c:pt idx="5">
                  <c:v>2.6.</c:v>
                </c:pt>
                <c:pt idx="6">
                  <c:v>2.7.</c:v>
                </c:pt>
              </c:strCache>
            </c:strRef>
          </c:cat>
          <c:val>
            <c:numRef>
              <c:f>'Obrada OS'!$B$86:$H$86</c:f>
              <c:numCache>
                <c:formatCode>0.0</c:formatCode>
                <c:ptCount val="7"/>
                <c:pt idx="0">
                  <c:v>5.0847457627118651</c:v>
                </c:pt>
                <c:pt idx="1">
                  <c:v>32.542372881355931</c:v>
                </c:pt>
                <c:pt idx="2">
                  <c:v>38.644067796610173</c:v>
                </c:pt>
                <c:pt idx="3">
                  <c:v>22.372881355932204</c:v>
                </c:pt>
                <c:pt idx="4">
                  <c:v>26.779661016949152</c:v>
                </c:pt>
                <c:pt idx="5">
                  <c:v>43.389830508474574</c:v>
                </c:pt>
                <c:pt idx="6">
                  <c:v>4.406779661016949</c:v>
                </c:pt>
              </c:numCache>
            </c:numRef>
          </c:val>
        </c:ser>
        <c:ser>
          <c:idx val="3"/>
          <c:order val="3"/>
          <c:tx>
            <c:strRef>
              <c:f>'Obrada OS'!$A$87</c:f>
              <c:strCache>
                <c:ptCount val="1"/>
                <c:pt idx="0">
                  <c:v>ниво остварености 1</c:v>
                </c:pt>
              </c:strCache>
            </c:strRef>
          </c:tx>
          <c:spPr>
            <a:solidFill>
              <a:srgbClr val="FF643F"/>
            </a:solidFill>
          </c:spPr>
          <c:invertIfNegative val="0"/>
          <c:dLbls>
            <c:dLbl>
              <c:idx val="0"/>
              <c:layout>
                <c:manualLayout>
                  <c:x val="1.796814814814815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9290740740740744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8.207037037037037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5.0507407407407411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8222222222222221E-2"/>
                  <c:y val="3.527777777777785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sr-Latn-R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'Obrada OS'!$B$83:$H$83</c:f>
              <c:strCache>
                <c:ptCount val="7"/>
                <c:pt idx="0">
                  <c:v>2.1.</c:v>
                </c:pt>
                <c:pt idx="1">
                  <c:v>2.2.</c:v>
                </c:pt>
                <c:pt idx="2">
                  <c:v>2.3.</c:v>
                </c:pt>
                <c:pt idx="3">
                  <c:v>2.4.</c:v>
                </c:pt>
                <c:pt idx="4">
                  <c:v>2.5.</c:v>
                </c:pt>
                <c:pt idx="5">
                  <c:v>2.6.</c:v>
                </c:pt>
                <c:pt idx="6">
                  <c:v>2.7.</c:v>
                </c:pt>
              </c:strCache>
            </c:strRef>
          </c:cat>
          <c:val>
            <c:numRef>
              <c:f>'Obrada OS'!$B$87:$H$87</c:f>
              <c:numCache>
                <c:formatCode>0.0</c:formatCode>
                <c:ptCount val="7"/>
                <c:pt idx="0">
                  <c:v>0</c:v>
                </c:pt>
                <c:pt idx="1">
                  <c:v>3.050847457627119</c:v>
                </c:pt>
                <c:pt idx="2">
                  <c:v>6.7796610169491522</c:v>
                </c:pt>
                <c:pt idx="3">
                  <c:v>2.7118644067796609</c:v>
                </c:pt>
                <c:pt idx="4">
                  <c:v>0.67796610169491522</c:v>
                </c:pt>
                <c:pt idx="5">
                  <c:v>10.847457627118644</c:v>
                </c:pt>
                <c:pt idx="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69895808"/>
        <c:axId val="169906176"/>
      </c:barChart>
      <c:catAx>
        <c:axId val="16989580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sr-Cyrl-CS"/>
                  <a:t>Стандарди</a:t>
                </a:r>
              </a:p>
            </c:rich>
          </c:tx>
          <c:layout>
            <c:manualLayout>
              <c:xMode val="edge"/>
              <c:yMode val="edge"/>
              <c:x val="3.5172246661655578E-3"/>
              <c:y val="0.32275795325153678"/>
            </c:manualLayout>
          </c:layout>
          <c:overlay val="0"/>
        </c:title>
        <c:majorTickMark val="out"/>
        <c:minorTickMark val="none"/>
        <c:tickLblPos val="nextTo"/>
        <c:crossAx val="169906176"/>
        <c:crosses val="autoZero"/>
        <c:auto val="1"/>
        <c:lblAlgn val="ctr"/>
        <c:lblOffset val="100"/>
        <c:noMultiLvlLbl val="0"/>
      </c:catAx>
      <c:valAx>
        <c:axId val="169906176"/>
        <c:scaling>
          <c:orientation val="minMax"/>
          <c:max val="100"/>
        </c:scaling>
        <c:delete val="0"/>
        <c:axPos val="b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sr-Cyrl-CS"/>
                  <a:t>Проценат школа</a:t>
                </a:r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crossAx val="1698958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0756947992916055"/>
          <c:y val="0.90860772074159346"/>
          <c:w val="0.83081516686880119"/>
          <c:h val="8.2116388888888892E-2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sr-Latn-R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717453775530258"/>
          <c:y val="3.8976852506628495E-2"/>
          <c:w val="0.8411587440458832"/>
          <c:h val="0.72374618703313776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'Obrada SS '!$A$95</c:f>
              <c:strCache>
                <c:ptCount val="1"/>
                <c:pt idx="0">
                  <c:v>ниво остварености 4</c:v>
                </c:pt>
              </c:strCache>
            </c:strRef>
          </c:tx>
          <c:spPr>
            <a:solidFill>
              <a:srgbClr val="72AF2F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'Obrada SS '!$B$94:$H$94</c:f>
              <c:strCache>
                <c:ptCount val="7"/>
                <c:pt idx="0">
                  <c:v>2.1.</c:v>
                </c:pt>
                <c:pt idx="1">
                  <c:v>2.2.</c:v>
                </c:pt>
                <c:pt idx="2">
                  <c:v>2.3.</c:v>
                </c:pt>
                <c:pt idx="3">
                  <c:v>2.4.</c:v>
                </c:pt>
                <c:pt idx="4">
                  <c:v>2.5.</c:v>
                </c:pt>
                <c:pt idx="5">
                  <c:v>2.6.</c:v>
                </c:pt>
                <c:pt idx="6">
                  <c:v>2.7.</c:v>
                </c:pt>
              </c:strCache>
            </c:strRef>
          </c:cat>
          <c:val>
            <c:numRef>
              <c:f>'Obrada SS '!$B$95:$H$95</c:f>
              <c:numCache>
                <c:formatCode>0.0</c:formatCode>
                <c:ptCount val="7"/>
                <c:pt idx="0">
                  <c:v>35</c:v>
                </c:pt>
                <c:pt idx="1">
                  <c:v>8.75</c:v>
                </c:pt>
                <c:pt idx="2">
                  <c:v>10</c:v>
                </c:pt>
                <c:pt idx="3">
                  <c:v>16.25</c:v>
                </c:pt>
                <c:pt idx="4">
                  <c:v>15</c:v>
                </c:pt>
                <c:pt idx="5">
                  <c:v>1.25</c:v>
                </c:pt>
                <c:pt idx="6">
                  <c:v>36.25</c:v>
                </c:pt>
              </c:numCache>
            </c:numRef>
          </c:val>
        </c:ser>
        <c:ser>
          <c:idx val="1"/>
          <c:order val="1"/>
          <c:tx>
            <c:strRef>
              <c:f>'Obrada SS '!$A$96</c:f>
              <c:strCache>
                <c:ptCount val="1"/>
                <c:pt idx="0">
                  <c:v>ниво остварености 3</c:v>
                </c:pt>
              </c:strCache>
            </c:strRef>
          </c:tx>
          <c:spPr>
            <a:solidFill>
              <a:srgbClr val="9ED561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'Obrada SS '!$B$94:$H$94</c:f>
              <c:strCache>
                <c:ptCount val="7"/>
                <c:pt idx="0">
                  <c:v>2.1.</c:v>
                </c:pt>
                <c:pt idx="1">
                  <c:v>2.2.</c:v>
                </c:pt>
                <c:pt idx="2">
                  <c:v>2.3.</c:v>
                </c:pt>
                <c:pt idx="3">
                  <c:v>2.4.</c:v>
                </c:pt>
                <c:pt idx="4">
                  <c:v>2.5.</c:v>
                </c:pt>
                <c:pt idx="5">
                  <c:v>2.6.</c:v>
                </c:pt>
                <c:pt idx="6">
                  <c:v>2.7.</c:v>
                </c:pt>
              </c:strCache>
            </c:strRef>
          </c:cat>
          <c:val>
            <c:numRef>
              <c:f>'Obrada SS '!$B$96:$H$96</c:f>
              <c:numCache>
                <c:formatCode>0.0</c:formatCode>
                <c:ptCount val="7"/>
                <c:pt idx="0">
                  <c:v>53.75</c:v>
                </c:pt>
                <c:pt idx="1">
                  <c:v>62.5</c:v>
                </c:pt>
                <c:pt idx="2">
                  <c:v>40</c:v>
                </c:pt>
                <c:pt idx="3">
                  <c:v>61.250000000000007</c:v>
                </c:pt>
                <c:pt idx="4">
                  <c:v>57.499999999999993</c:v>
                </c:pt>
                <c:pt idx="5">
                  <c:v>48.75</c:v>
                </c:pt>
                <c:pt idx="6">
                  <c:v>52.5</c:v>
                </c:pt>
              </c:numCache>
            </c:numRef>
          </c:val>
        </c:ser>
        <c:ser>
          <c:idx val="2"/>
          <c:order val="2"/>
          <c:tx>
            <c:strRef>
              <c:f>'Obrada SS '!$A$97</c:f>
              <c:strCache>
                <c:ptCount val="1"/>
                <c:pt idx="0">
                  <c:v>ниво остварености 2</c:v>
                </c:pt>
              </c:strCache>
            </c:strRef>
          </c:tx>
          <c:spPr>
            <a:solidFill>
              <a:srgbClr val="FF9379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'Obrada SS '!$B$94:$H$94</c:f>
              <c:strCache>
                <c:ptCount val="7"/>
                <c:pt idx="0">
                  <c:v>2.1.</c:v>
                </c:pt>
                <c:pt idx="1">
                  <c:v>2.2.</c:v>
                </c:pt>
                <c:pt idx="2">
                  <c:v>2.3.</c:v>
                </c:pt>
                <c:pt idx="3">
                  <c:v>2.4.</c:v>
                </c:pt>
                <c:pt idx="4">
                  <c:v>2.5.</c:v>
                </c:pt>
                <c:pt idx="5">
                  <c:v>2.6.</c:v>
                </c:pt>
                <c:pt idx="6">
                  <c:v>2.7.</c:v>
                </c:pt>
              </c:strCache>
            </c:strRef>
          </c:cat>
          <c:val>
            <c:numRef>
              <c:f>'Obrada SS '!$B$97:$H$97</c:f>
              <c:numCache>
                <c:formatCode>0.0</c:formatCode>
                <c:ptCount val="7"/>
                <c:pt idx="0">
                  <c:v>11.25</c:v>
                </c:pt>
                <c:pt idx="1">
                  <c:v>23.75</c:v>
                </c:pt>
                <c:pt idx="2">
                  <c:v>33.75</c:v>
                </c:pt>
                <c:pt idx="3">
                  <c:v>21.25</c:v>
                </c:pt>
                <c:pt idx="4">
                  <c:v>27.500000000000004</c:v>
                </c:pt>
                <c:pt idx="5">
                  <c:v>31.25</c:v>
                </c:pt>
                <c:pt idx="6">
                  <c:v>11.25</c:v>
                </c:pt>
              </c:numCache>
            </c:numRef>
          </c:val>
        </c:ser>
        <c:ser>
          <c:idx val="3"/>
          <c:order val="3"/>
          <c:tx>
            <c:strRef>
              <c:f>'Obrada SS '!$A$98</c:f>
              <c:strCache>
                <c:ptCount val="1"/>
                <c:pt idx="0">
                  <c:v>ниво остварености 1</c:v>
                </c:pt>
              </c:strCache>
            </c:strRef>
          </c:tx>
          <c:spPr>
            <a:solidFill>
              <a:srgbClr val="FF643F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'Obrada SS '!$B$94:$H$94</c:f>
              <c:strCache>
                <c:ptCount val="7"/>
                <c:pt idx="0">
                  <c:v>2.1.</c:v>
                </c:pt>
                <c:pt idx="1">
                  <c:v>2.2.</c:v>
                </c:pt>
                <c:pt idx="2">
                  <c:v>2.3.</c:v>
                </c:pt>
                <c:pt idx="3">
                  <c:v>2.4.</c:v>
                </c:pt>
                <c:pt idx="4">
                  <c:v>2.5.</c:v>
                </c:pt>
                <c:pt idx="5">
                  <c:v>2.6.</c:v>
                </c:pt>
                <c:pt idx="6">
                  <c:v>2.7.</c:v>
                </c:pt>
              </c:strCache>
            </c:strRef>
          </c:cat>
          <c:val>
            <c:numRef>
              <c:f>'Obrada SS '!$B$98:$H$98</c:f>
              <c:numCache>
                <c:formatCode>0.0</c:formatCode>
                <c:ptCount val="7"/>
                <c:pt idx="0">
                  <c:v>0</c:v>
                </c:pt>
                <c:pt idx="1">
                  <c:v>5</c:v>
                </c:pt>
                <c:pt idx="2">
                  <c:v>16.25</c:v>
                </c:pt>
                <c:pt idx="3">
                  <c:v>1.25</c:v>
                </c:pt>
                <c:pt idx="4">
                  <c:v>0</c:v>
                </c:pt>
                <c:pt idx="5">
                  <c:v>18.75</c:v>
                </c:pt>
                <c:pt idx="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0614784"/>
        <c:axId val="170617088"/>
      </c:barChart>
      <c:catAx>
        <c:axId val="17061478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sr-Cyrl-CS"/>
                  <a:t>Стандарди</a:t>
                </a:r>
              </a:p>
            </c:rich>
          </c:tx>
          <c:layout>
            <c:manualLayout>
              <c:xMode val="edge"/>
              <c:yMode val="edge"/>
              <c:x val="3.5172246661655578E-3"/>
              <c:y val="0.32275795325153678"/>
            </c:manualLayout>
          </c:layout>
          <c:overlay val="0"/>
        </c:title>
        <c:majorTickMark val="out"/>
        <c:minorTickMark val="none"/>
        <c:tickLblPos val="nextTo"/>
        <c:crossAx val="170617088"/>
        <c:crosses val="autoZero"/>
        <c:auto val="1"/>
        <c:lblAlgn val="ctr"/>
        <c:lblOffset val="100"/>
        <c:noMultiLvlLbl val="0"/>
      </c:catAx>
      <c:valAx>
        <c:axId val="170617088"/>
        <c:scaling>
          <c:orientation val="minMax"/>
          <c:max val="100"/>
        </c:scaling>
        <c:delete val="0"/>
        <c:axPos val="b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sr-Cyrl-CS"/>
                  <a:t>Проценат школа</a:t>
                </a:r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crossAx val="1706147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0756947992916055"/>
          <c:y val="0.90860772074159346"/>
          <c:w val="0.83081516686880119"/>
          <c:h val="8.2116388888888892E-2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sr-Latn-R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717453775530258"/>
          <c:y val="3.8976852506628495E-2"/>
          <c:w val="0.8411587440458832"/>
          <c:h val="0.72374618703313776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'Obrada OS'!$A$111</c:f>
              <c:strCache>
                <c:ptCount val="1"/>
                <c:pt idx="0">
                  <c:v>ниво остварености 4</c:v>
                </c:pt>
              </c:strCache>
            </c:strRef>
          </c:tx>
          <c:spPr>
            <a:solidFill>
              <a:srgbClr val="72AF2F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'Obrada OS'!$B$110:$C$110</c:f>
              <c:strCache>
                <c:ptCount val="2"/>
                <c:pt idx="0">
                  <c:v>3.1.</c:v>
                </c:pt>
                <c:pt idx="1">
                  <c:v>3.2.</c:v>
                </c:pt>
              </c:strCache>
            </c:strRef>
          </c:cat>
          <c:val>
            <c:numRef>
              <c:f>'Obrada OS'!$B$111:$C$111</c:f>
              <c:numCache>
                <c:formatCode>0.0</c:formatCode>
                <c:ptCount val="2"/>
                <c:pt idx="0">
                  <c:v>11.072664359861593</c:v>
                </c:pt>
                <c:pt idx="1">
                  <c:v>10.16949152542373</c:v>
                </c:pt>
              </c:numCache>
            </c:numRef>
          </c:val>
        </c:ser>
        <c:ser>
          <c:idx val="1"/>
          <c:order val="1"/>
          <c:tx>
            <c:strRef>
              <c:f>'Obrada OS'!$A$112</c:f>
              <c:strCache>
                <c:ptCount val="1"/>
                <c:pt idx="0">
                  <c:v>ниво остварености 3</c:v>
                </c:pt>
              </c:strCache>
            </c:strRef>
          </c:tx>
          <c:spPr>
            <a:solidFill>
              <a:srgbClr val="9ED561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'Obrada OS'!$B$110:$C$110</c:f>
              <c:strCache>
                <c:ptCount val="2"/>
                <c:pt idx="0">
                  <c:v>3.1.</c:v>
                </c:pt>
                <c:pt idx="1">
                  <c:v>3.2.</c:v>
                </c:pt>
              </c:strCache>
            </c:strRef>
          </c:cat>
          <c:val>
            <c:numRef>
              <c:f>'Obrada OS'!$B$112:$C$112</c:f>
              <c:numCache>
                <c:formatCode>0.0</c:formatCode>
                <c:ptCount val="2"/>
                <c:pt idx="0">
                  <c:v>14.878892733564014</c:v>
                </c:pt>
                <c:pt idx="1">
                  <c:v>56.949152542372886</c:v>
                </c:pt>
              </c:numCache>
            </c:numRef>
          </c:val>
        </c:ser>
        <c:ser>
          <c:idx val="2"/>
          <c:order val="2"/>
          <c:tx>
            <c:strRef>
              <c:f>'Obrada OS'!$A$113</c:f>
              <c:strCache>
                <c:ptCount val="1"/>
                <c:pt idx="0">
                  <c:v>ниво остварености 2</c:v>
                </c:pt>
              </c:strCache>
            </c:strRef>
          </c:tx>
          <c:spPr>
            <a:solidFill>
              <a:srgbClr val="FF9379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'Obrada OS'!$B$110:$C$110</c:f>
              <c:strCache>
                <c:ptCount val="2"/>
                <c:pt idx="0">
                  <c:v>3.1.</c:v>
                </c:pt>
                <c:pt idx="1">
                  <c:v>3.2.</c:v>
                </c:pt>
              </c:strCache>
            </c:strRef>
          </c:cat>
          <c:val>
            <c:numRef>
              <c:f>'Obrada OS'!$B$113:$C$113</c:f>
              <c:numCache>
                <c:formatCode>0.0</c:formatCode>
                <c:ptCount val="2"/>
                <c:pt idx="0">
                  <c:v>19.72318339100346</c:v>
                </c:pt>
                <c:pt idx="1">
                  <c:v>31.525423728813561</c:v>
                </c:pt>
              </c:numCache>
            </c:numRef>
          </c:val>
        </c:ser>
        <c:ser>
          <c:idx val="3"/>
          <c:order val="3"/>
          <c:tx>
            <c:strRef>
              <c:f>'Obrada OS'!$A$114</c:f>
              <c:strCache>
                <c:ptCount val="1"/>
                <c:pt idx="0">
                  <c:v>ниво остварености 1</c:v>
                </c:pt>
              </c:strCache>
            </c:strRef>
          </c:tx>
          <c:spPr>
            <a:solidFill>
              <a:srgbClr val="FF643F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'Obrada OS'!$B$110:$C$110</c:f>
              <c:strCache>
                <c:ptCount val="2"/>
                <c:pt idx="0">
                  <c:v>3.1.</c:v>
                </c:pt>
                <c:pt idx="1">
                  <c:v>3.2.</c:v>
                </c:pt>
              </c:strCache>
            </c:strRef>
          </c:cat>
          <c:val>
            <c:numRef>
              <c:f>'Obrada OS'!$B$114:$C$114</c:f>
              <c:numCache>
                <c:formatCode>0.0</c:formatCode>
                <c:ptCount val="2"/>
                <c:pt idx="0">
                  <c:v>54.325259515570934</c:v>
                </c:pt>
                <c:pt idx="1">
                  <c:v>1.3559322033898304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0348544"/>
        <c:axId val="170350464"/>
      </c:barChart>
      <c:catAx>
        <c:axId val="17034854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sr-Cyrl-CS"/>
                  <a:t>Стандарди</a:t>
                </a:r>
              </a:p>
            </c:rich>
          </c:tx>
          <c:layout>
            <c:manualLayout>
              <c:xMode val="edge"/>
              <c:yMode val="edge"/>
              <c:x val="3.5172246661655578E-3"/>
              <c:y val="0.32275795325153678"/>
            </c:manualLayout>
          </c:layout>
          <c:overlay val="0"/>
        </c:title>
        <c:majorTickMark val="out"/>
        <c:minorTickMark val="none"/>
        <c:tickLblPos val="nextTo"/>
        <c:crossAx val="170350464"/>
        <c:crosses val="autoZero"/>
        <c:auto val="1"/>
        <c:lblAlgn val="ctr"/>
        <c:lblOffset val="100"/>
        <c:noMultiLvlLbl val="0"/>
      </c:catAx>
      <c:valAx>
        <c:axId val="170350464"/>
        <c:scaling>
          <c:orientation val="minMax"/>
          <c:max val="100"/>
        </c:scaling>
        <c:delete val="0"/>
        <c:axPos val="b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sr-Cyrl-CS"/>
                  <a:t>Проценат школа</a:t>
                </a:r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crossAx val="1703485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0756947992916055"/>
          <c:y val="0.90860772074159346"/>
          <c:w val="0.83081516686880119"/>
          <c:h val="8.2116388888888892E-2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sr-Latn-R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6F29A5-6A46-4F77-9DE4-C0F961132ADD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C528D3-A69B-4340-B8F2-8BAF15A02E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422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528D3-A69B-4340-B8F2-8BAF15A02E9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dirty="0" smtClean="0"/>
              <a:t>Допринос наведених стандарда није висок. </a:t>
            </a:r>
          </a:p>
          <a:p>
            <a:r>
              <a:rPr lang="sr-Cyrl-CS" dirty="0" smtClean="0"/>
              <a:t>Разлике у доприносу</a:t>
            </a:r>
            <a:r>
              <a:rPr lang="sr-Cyrl-CS" baseline="0" dirty="0" smtClean="0"/>
              <a:t> ових 10 стандарда нису велике.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528D3-A69B-4340-B8F2-8BAF15A02E91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7105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528D3-A69B-4340-B8F2-8BAF15A02E91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528D3-A69B-4340-B8F2-8BAF15A02E91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528D3-A69B-4340-B8F2-8BAF15A02E91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0232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528D3-A69B-4340-B8F2-8BAF15A02E91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0232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528D3-A69B-4340-B8F2-8BAF15A02E91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354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Standarde</a:t>
            </a:r>
            <a:r>
              <a:rPr lang="en-US" dirty="0" smtClean="0"/>
              <a:t> </a:t>
            </a:r>
            <a:r>
              <a:rPr lang="en-US" dirty="0" err="1" smtClean="0"/>
              <a:t>kvaliteta</a:t>
            </a:r>
            <a:r>
              <a:rPr lang="en-US" dirty="0" smtClean="0"/>
              <a:t> </a:t>
            </a:r>
            <a:r>
              <a:rPr lang="en-US" dirty="0" err="1" smtClean="0"/>
              <a:t>rada</a:t>
            </a:r>
            <a:r>
              <a:rPr lang="en-US" dirty="0" smtClean="0"/>
              <a:t> </a:t>
            </a:r>
            <a:r>
              <a:rPr lang="en-US" dirty="0" err="1" smtClean="0"/>
              <a:t>ustanova</a:t>
            </a:r>
            <a:r>
              <a:rPr lang="en-US" dirty="0" smtClean="0"/>
              <a:t> </a:t>
            </a:r>
            <a:r>
              <a:rPr lang="sr-Latn-CS" dirty="0" smtClean="0"/>
              <a:t>Z</a:t>
            </a:r>
            <a:r>
              <a:rPr lang="en-US" dirty="0" err="1" smtClean="0"/>
              <a:t>VKOV</a:t>
            </a:r>
            <a:r>
              <a:rPr lang="sr-Latn-CS" dirty="0" smtClean="0"/>
              <a:t> </a:t>
            </a:r>
            <a:r>
              <a:rPr lang="en-US" dirty="0" err="1" smtClean="0"/>
              <a:t>razvija</a:t>
            </a:r>
            <a:r>
              <a:rPr lang="en-US" baseline="0" dirty="0" smtClean="0"/>
              <a:t> </a:t>
            </a:r>
            <a:r>
              <a:rPr lang="sr-Latn-CS" dirty="0" smtClean="0"/>
              <a:t>u saradnji sa </a:t>
            </a:r>
            <a:r>
              <a:rPr lang="sr-Latn-CS" dirty="0" err="1" smtClean="0"/>
              <a:t>MPNTR</a:t>
            </a:r>
            <a:r>
              <a:rPr lang="sr-Latn-CS" dirty="0" smtClean="0"/>
              <a:t> i </a:t>
            </a:r>
            <a:r>
              <a:rPr lang="sr-Latn-CS" dirty="0" err="1" smtClean="0"/>
              <a:t>Obrazovn</a:t>
            </a:r>
            <a:r>
              <a:rPr lang="en-US" dirty="0" err="1" smtClean="0"/>
              <a:t>im</a:t>
            </a:r>
            <a:r>
              <a:rPr lang="sr-Latn-CS" dirty="0" smtClean="0"/>
              <a:t> inspektorat</a:t>
            </a:r>
            <a:r>
              <a:rPr lang="en-US" dirty="0" smtClean="0"/>
              <a:t>om</a:t>
            </a:r>
            <a:r>
              <a:rPr lang="sr-Latn-CS" dirty="0" smtClean="0"/>
              <a:t> Kraljevine Holandije</a:t>
            </a:r>
            <a:r>
              <a:rPr lang="en-US" baseline="0" dirty="0" smtClean="0"/>
              <a:t> </a:t>
            </a:r>
          </a:p>
          <a:p>
            <a:r>
              <a:rPr lang="sr-Cyrl-C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7. dеcеmbrа 2010. gоdinе nа sеdnici Nаciоnаlnоg prоsvеtnоg sаvеtа usvојеn је dоkumеnt </a:t>
            </a:r>
            <a:r>
              <a:rPr lang="sr-Cyrl-C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Stаndаrdi kvаlitеtа оbrаzоvnо-vаspitnih ustаnоvа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528D3-A69B-4340-B8F2-8BAF15A02E9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4526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528D3-A69B-4340-B8F2-8BAF15A02E9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0232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528D3-A69B-4340-B8F2-8BAF15A02E9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0232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dirty="0" smtClean="0"/>
              <a:t>Стандард 3.1. није могуће проценити за средње</a:t>
            </a:r>
            <a:r>
              <a:rPr lang="sr-Cyrl-CS" baseline="0" dirty="0" smtClean="0"/>
              <a:t> школе, јер не постоје стандардизовани тестови за крај средњег образовања.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528D3-A69B-4340-B8F2-8BAF15A02E9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4380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528D3-A69B-4340-B8F2-8BAF15A02E91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7105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528D3-A69B-4340-B8F2-8BAF15A02E91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7105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528D3-A69B-4340-B8F2-8BAF15A02E91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7105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dirty="0" smtClean="0"/>
              <a:t>Допринос наведених стандарда није висок. </a:t>
            </a:r>
          </a:p>
          <a:p>
            <a:r>
              <a:rPr lang="sr-Cyrl-CS" dirty="0" smtClean="0"/>
              <a:t>Разлике у доприносу</a:t>
            </a:r>
            <a:r>
              <a:rPr lang="sr-Cyrl-CS" baseline="0" dirty="0" smtClean="0"/>
              <a:t> ових 10 стандарда нису велике.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528D3-A69B-4340-B8F2-8BAF15A02E91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710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1A997-F2F1-4711-949A-CE61D8C09A2C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BC2E2-BDC9-4C64-B033-DD7D006BC7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712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1A997-F2F1-4711-949A-CE61D8C09A2C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BC2E2-BDC9-4C64-B033-DD7D006BC7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674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1A997-F2F1-4711-949A-CE61D8C09A2C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BC2E2-BDC9-4C64-B033-DD7D006BC7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005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1A997-F2F1-4711-949A-CE61D8C09A2C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BC2E2-BDC9-4C64-B033-DD7D006BC7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516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1A997-F2F1-4711-949A-CE61D8C09A2C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BC2E2-BDC9-4C64-B033-DD7D006BC7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473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1A997-F2F1-4711-949A-CE61D8C09A2C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BC2E2-BDC9-4C64-B033-DD7D006BC7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14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1A997-F2F1-4711-949A-CE61D8C09A2C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BC2E2-BDC9-4C64-B033-DD7D006BC7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812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1A997-F2F1-4711-949A-CE61D8C09A2C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BC2E2-BDC9-4C64-B033-DD7D006BC7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453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1A997-F2F1-4711-949A-CE61D8C09A2C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BC2E2-BDC9-4C64-B033-DD7D006BC7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740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1A997-F2F1-4711-949A-CE61D8C09A2C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BC2E2-BDC9-4C64-B033-DD7D006BC7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653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1A997-F2F1-4711-949A-CE61D8C09A2C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BC2E2-BDC9-4C64-B033-DD7D006BC7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087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1A997-F2F1-4711-949A-CE61D8C09A2C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BC2E2-BDC9-4C64-B033-DD7D006BC7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2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mailto:jnedeljkovic@ceo.gov.rs" TargetMode="External"/><Relationship Id="rId2" Type="http://schemas.openxmlformats.org/officeDocument/2006/relationships/hyperlink" Target="mailto:jpetrovic@ceo.gov.r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ikolic@ceo.gov.rs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780928"/>
            <a:ext cx="7772400" cy="1902073"/>
          </a:xfrm>
        </p:spPr>
        <p:txBody>
          <a:bodyPr>
            <a:noAutofit/>
          </a:bodyPr>
          <a:lstStyle/>
          <a:p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Стручно саветовање – 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резултата спољашњег вредновања рада школа за </a:t>
            </a:r>
            <a:r>
              <a:rPr lang="sr-Cyrl-R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2013/2014. годину</a:t>
            </a:r>
            <a:b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r-Latn-R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29132"/>
            <a:ext cx="6400800" cy="1928826"/>
          </a:xfrm>
        </p:spPr>
        <p:txBody>
          <a:bodyPr>
            <a:normAutofit/>
          </a:bodyPr>
          <a:lstStyle/>
          <a:p>
            <a:endParaRPr lang="sr-Latn-CS" dirty="0" smtClean="0"/>
          </a:p>
          <a:p>
            <a:endParaRPr lang="en-US" dirty="0" smtClean="0"/>
          </a:p>
          <a:p>
            <a:r>
              <a:rPr lang="sr-Cyrl-C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март </a:t>
            </a:r>
            <a:r>
              <a:rPr lang="sr-Latn-C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</a:t>
            </a:r>
            <a:r>
              <a:rPr lang="sr-Cyrl-C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sr-Latn-C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sr-Latn-CS" dirty="0" smtClean="0"/>
          </a:p>
        </p:txBody>
      </p:sp>
    </p:spTree>
    <p:extLst>
      <p:ext uri="{BB962C8B-B14F-4D97-AF65-F5344CB8AC3E}">
        <p14:creationId xmlns:p14="http://schemas.microsoft.com/office/powerpoint/2010/main" val="659454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/>
          </a:bodyPr>
          <a:lstStyle/>
          <a:p>
            <a:r>
              <a:rPr lang="sr-Cyrl-C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r-Cyrl-C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Постигнућа ученика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1789371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 школа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32040" y="1789371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средња школа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1471161"/>
              </p:ext>
            </p:extLst>
          </p:nvPr>
        </p:nvGraphicFramePr>
        <p:xfrm>
          <a:off x="0" y="2189481"/>
          <a:ext cx="4572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7887247"/>
              </p:ext>
            </p:extLst>
          </p:nvPr>
        </p:nvGraphicFramePr>
        <p:xfrm>
          <a:off x="4427984" y="2189480"/>
          <a:ext cx="4716016" cy="36157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06413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/>
          </a:bodyPr>
          <a:lstStyle/>
          <a:p>
            <a:r>
              <a:rPr lang="sr-Cyrl-C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r-Cyrl-C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Подршка ученицима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1789371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 школа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88024" y="1749942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средња школа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8300432"/>
              </p:ext>
            </p:extLst>
          </p:nvPr>
        </p:nvGraphicFramePr>
        <p:xfrm>
          <a:off x="0" y="2189481"/>
          <a:ext cx="4355976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9432067"/>
              </p:ext>
            </p:extLst>
          </p:nvPr>
        </p:nvGraphicFramePr>
        <p:xfrm>
          <a:off x="4572000" y="2208928"/>
          <a:ext cx="4572000" cy="3596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5654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/>
          </a:bodyPr>
          <a:lstStyle/>
          <a:p>
            <a:r>
              <a:rPr lang="sr-Cyrl-C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r-Cyrl-C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Етос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7702" y="1789371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 школа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27079" y="1700808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средња школа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3155831"/>
              </p:ext>
            </p:extLst>
          </p:nvPr>
        </p:nvGraphicFramePr>
        <p:xfrm>
          <a:off x="794" y="2189506"/>
          <a:ext cx="4499198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1792097"/>
              </p:ext>
            </p:extLst>
          </p:nvPr>
        </p:nvGraphicFramePr>
        <p:xfrm>
          <a:off x="4499992" y="2144436"/>
          <a:ext cx="4644008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1831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/>
          </a:bodyPr>
          <a:lstStyle/>
          <a:p>
            <a:r>
              <a:rPr lang="sr-Cyrl-C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r-Cyrl-C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Организација рада и руковођење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1789371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 школа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32040" y="1789371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средња школа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5764848"/>
              </p:ext>
            </p:extLst>
          </p:nvPr>
        </p:nvGraphicFramePr>
        <p:xfrm>
          <a:off x="33933" y="2199031"/>
          <a:ext cx="4394051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470892"/>
              </p:ext>
            </p:extLst>
          </p:nvPr>
        </p:nvGraphicFramePr>
        <p:xfrm>
          <a:off x="4499992" y="2189481"/>
          <a:ext cx="4644008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7357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/>
          </a:bodyPr>
          <a:lstStyle/>
          <a:p>
            <a:r>
              <a:rPr lang="sr-Cyrl-C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r-Cyrl-C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Ресурси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1788042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 школа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32040" y="1768992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средња школа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7874250"/>
              </p:ext>
            </p:extLst>
          </p:nvPr>
        </p:nvGraphicFramePr>
        <p:xfrm>
          <a:off x="0" y="2150077"/>
          <a:ext cx="4499992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4261992"/>
              </p:ext>
            </p:extLst>
          </p:nvPr>
        </p:nvGraphicFramePr>
        <p:xfrm>
          <a:off x="4499992" y="2169102"/>
          <a:ext cx="4644008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5311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23338"/>
          </a:xfrm>
        </p:spPr>
        <p:txBody>
          <a:bodyPr>
            <a:normAutofit fontScale="90000"/>
          </a:bodyPr>
          <a:lstStyle/>
          <a:p>
            <a:r>
              <a:rPr lang="sr-Cyrl-C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 Настава и учење – ниво </a:t>
            </a:r>
            <a:r>
              <a:rPr lang="sr-Cyrl-C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ШУ</a:t>
            </a:r>
            <a:r>
              <a:rPr lang="sr-Cyrl-C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C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C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основне школе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2116025"/>
              </p:ext>
            </p:extLst>
          </p:nvPr>
        </p:nvGraphicFramePr>
        <p:xfrm>
          <a:off x="179512" y="1844824"/>
          <a:ext cx="8712968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82424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23338"/>
          </a:xfrm>
        </p:spPr>
        <p:txBody>
          <a:bodyPr>
            <a:normAutofit fontScale="90000"/>
          </a:bodyPr>
          <a:lstStyle/>
          <a:p>
            <a:r>
              <a:rPr lang="sr-Cyrl-C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 Настава и учење – ниво </a:t>
            </a:r>
            <a:r>
              <a:rPr lang="sr-Cyrl-C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ШУ</a:t>
            </a:r>
            <a:r>
              <a:rPr lang="sr-Cyrl-C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C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C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гимназије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0485208"/>
              </p:ext>
            </p:extLst>
          </p:nvPr>
        </p:nvGraphicFramePr>
        <p:xfrm>
          <a:off x="323528" y="1772816"/>
          <a:ext cx="8496944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1872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23338"/>
          </a:xfrm>
        </p:spPr>
        <p:txBody>
          <a:bodyPr>
            <a:normAutofit fontScale="90000"/>
          </a:bodyPr>
          <a:lstStyle/>
          <a:p>
            <a:r>
              <a:rPr lang="sr-Cyrl-C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 Настава и учење – ниво </a:t>
            </a:r>
            <a:r>
              <a:rPr lang="sr-Cyrl-C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ШУ</a:t>
            </a:r>
            <a:r>
              <a:rPr lang="sr-Cyrl-C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C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C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средње стручне школе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4738564"/>
              </p:ext>
            </p:extLst>
          </p:nvPr>
        </p:nvGraphicFramePr>
        <p:xfrm>
          <a:off x="251520" y="1916832"/>
          <a:ext cx="864096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9349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2318" y="908720"/>
            <a:ext cx="8229600" cy="792088"/>
          </a:xfrm>
        </p:spPr>
        <p:txBody>
          <a:bodyPr>
            <a:noAutofit/>
          </a:bodyPr>
          <a:lstStyle/>
          <a:p>
            <a:r>
              <a:rPr lang="sr-Cyrl-C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Позиција школа и стандарда квалитета по областима квалитета – основне школе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3038670"/>
              </p:ext>
            </p:extLst>
          </p:nvPr>
        </p:nvGraphicFramePr>
        <p:xfrm>
          <a:off x="5364088" y="2924944"/>
          <a:ext cx="3561905" cy="1600200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671512"/>
                <a:gridCol w="1220978"/>
                <a:gridCol w="1669415"/>
              </a:tblGrid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r-Latn-RS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Oблaст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r-Latn-RS" sz="12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Брoj стaндaрдa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r-Latn-RS" sz="12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Teжинa oствaривoсти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sr-Cyrl-C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sr-Cyrl-C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</a:t>
                      </a:r>
                      <a:r>
                        <a:rPr lang="sr-Cyrl-C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r-Cyrl-C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</a:t>
                      </a:r>
                      <a:r>
                        <a:rPr lang="sr-Cyrl-C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</a:t>
                      </a:r>
                      <a:r>
                        <a:rPr lang="sr-Cyrl-C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</a:t>
                      </a:r>
                      <a:r>
                        <a:rPr lang="sr-Cyrl-C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</a:t>
                      </a:r>
                      <a:r>
                        <a:rPr lang="sr-Cyrl-C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</a:t>
                      </a:r>
                      <a:r>
                        <a:rPr lang="sr-Cyrl-C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/>
                </a:tc>
              </a:tr>
            </a:tbl>
          </a:graphicData>
        </a:graphic>
      </p:graphicFrame>
      <p:pic>
        <p:nvPicPr>
          <p:cNvPr id="1026" name="Picture 2" descr="C:\Documents and Settings\User\Desktop\1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35" y="1844823"/>
            <a:ext cx="4181475" cy="5010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200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836712"/>
            <a:ext cx="8229600" cy="868958"/>
          </a:xfrm>
        </p:spPr>
        <p:txBody>
          <a:bodyPr>
            <a:noAutofit/>
          </a:bodyPr>
          <a:lstStyle/>
          <a:p>
            <a:r>
              <a:rPr lang="sr-Cyrl-C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Позиција школа и стандарда квалитета по областима квалитета – средње школе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1955782"/>
              </p:ext>
            </p:extLst>
          </p:nvPr>
        </p:nvGraphicFramePr>
        <p:xfrm>
          <a:off x="5436096" y="2852936"/>
          <a:ext cx="3561905" cy="1600200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671512"/>
                <a:gridCol w="1220978"/>
                <a:gridCol w="1669415"/>
              </a:tblGrid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r-Latn-RS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Oблaст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r-Latn-RS" sz="12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Брoj стaндaрдa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r-Latn-RS" sz="12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Teжинa oствaривoсти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sr-Cyrl-C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sr-Cyrl-C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</a:t>
                      </a:r>
                      <a:r>
                        <a:rPr lang="sr-Cyrl-C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r-Cyrl-C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sr-Cyrl-C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</a:t>
                      </a:r>
                      <a:r>
                        <a:rPr lang="sr-Cyrl-C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</a:t>
                      </a:r>
                      <a:r>
                        <a:rPr lang="sr-Cyrl-C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</a:t>
                      </a:r>
                      <a:r>
                        <a:rPr lang="sr-Cyrl-C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</a:t>
                      </a:r>
                      <a:r>
                        <a:rPr lang="sr-Cyrl-C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/>
                </a:tc>
              </a:tr>
            </a:tbl>
          </a:graphicData>
        </a:graphic>
      </p:graphicFrame>
      <p:pic>
        <p:nvPicPr>
          <p:cNvPr id="3" name="Picture 2" descr="C:\Documents and Settings\User\Desktop\2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89" y="1700808"/>
            <a:ext cx="5365577" cy="5157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973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>
            <a:normAutofit/>
          </a:bodyPr>
          <a:lstStyle/>
          <a:p>
            <a:r>
              <a:rPr lang="sr-Cyrl-C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Контекст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sr-Cyrl-C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вредновања: </a:t>
            </a:r>
            <a:r>
              <a:rPr lang="sr-Cyrl-C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септембар 2013 </a:t>
            </a:r>
            <a:r>
              <a:rPr lang="sr-Cyrl-C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јун </a:t>
            </a:r>
            <a:r>
              <a:rPr lang="sr-Cyrl-C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2014.</a:t>
            </a:r>
            <a:endParaRPr lang="sr-Cyrl-C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C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Најмање 40 тимова </a:t>
            </a:r>
            <a:r>
              <a:rPr lang="sr-Cyrl-C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евалуатора</a:t>
            </a:r>
            <a:r>
              <a:rPr lang="sr-Cyrl-C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 8 су радили </a:t>
            </a:r>
            <a:r>
              <a:rPr lang="sr-Cyrl-C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евалуатори</a:t>
            </a:r>
            <a:r>
              <a:rPr lang="sr-Cyrl-C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из </a:t>
            </a:r>
            <a:r>
              <a:rPr lang="sr-Cyrl-C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ЗВКОВ</a:t>
            </a:r>
            <a:r>
              <a:rPr lang="sr-Cyrl-C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-а.</a:t>
            </a:r>
          </a:p>
          <a:p>
            <a:pPr algn="just"/>
            <a:r>
              <a:rPr lang="sr-Cyrl-C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Тимови су радили у складу са програмским актима и захтевима који су усвојени на </a:t>
            </a:r>
            <a:r>
              <a:rPr lang="sr-Cyrl-C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обукама</a:t>
            </a:r>
            <a:r>
              <a:rPr lang="sr-Cyrl-C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sr-Cyrl-C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Вредноване су </a:t>
            </a:r>
            <a:r>
              <a:rPr lang="sr-Cyrl-C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три </a:t>
            </a:r>
            <a:r>
              <a:rPr lang="sr-Cyrl-C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врсте установа: </a:t>
            </a:r>
            <a:r>
              <a:rPr lang="sr-Cyrl-C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основне </a:t>
            </a:r>
            <a:r>
              <a:rPr lang="sr-Cyrl-C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школе, </a:t>
            </a:r>
            <a:r>
              <a:rPr lang="sr-Cyrl-C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средње стручне </a:t>
            </a:r>
            <a:r>
              <a:rPr lang="sr-Cyrl-C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школе и </a:t>
            </a:r>
            <a:r>
              <a:rPr lang="sr-Cyrl-C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гимназије</a:t>
            </a:r>
            <a:endParaRPr lang="sr-Cyrl-C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C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Свака школска управа, зависно од броја расположивих </a:t>
            </a:r>
            <a:r>
              <a:rPr lang="sr-Cyrl-C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евалуатора</a:t>
            </a:r>
            <a:r>
              <a:rPr lang="sr-Cyrl-C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величине школа и осталих специфичности </a:t>
            </a:r>
            <a:r>
              <a:rPr lang="sr-Cyrl-C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је припремала </a:t>
            </a:r>
            <a:r>
              <a:rPr lang="sr-Cyrl-C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предлог школа које планира да вреднује у току те календарске године.</a:t>
            </a:r>
            <a:endParaRPr lang="sr-Latn-C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sr-Latn-CS" dirty="0" smtClean="0"/>
          </a:p>
        </p:txBody>
      </p:sp>
    </p:spTree>
    <p:extLst>
      <p:ext uri="{BB962C8B-B14F-4D97-AF65-F5344CB8AC3E}">
        <p14:creationId xmlns:p14="http://schemas.microsoft.com/office/powerpoint/2010/main" val="179448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980728"/>
            <a:ext cx="8229600" cy="868958"/>
          </a:xfrm>
        </p:spPr>
        <p:txBody>
          <a:bodyPr>
            <a:noAutofit/>
          </a:bodyPr>
          <a:lstStyle/>
          <a:p>
            <a:r>
              <a:rPr lang="sr-Cyrl-C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Колико је школама тешко да остваре </a:t>
            </a:r>
            <a:br>
              <a:rPr lang="sr-Cyrl-C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C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стандарде квалитета?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2348880"/>
            <a:ext cx="8208912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sr-Cyrl-C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sr-Cyrl-C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просечне“ </a:t>
            </a:r>
            <a:r>
              <a:rPr lang="sr-Cyrl-C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основне</a:t>
            </a:r>
            <a:r>
              <a:rPr lang="sr-Cyrl-C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школе које су обухваћене вредновањем лако остварују 27 стандарда (теже су достижни 3.1, 2.6 и </a:t>
            </a:r>
            <a:r>
              <a:rPr lang="sr-Cyrl-C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2.3)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sr-Cyrl-C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sr-Cyrl-C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„просечне“ </a:t>
            </a:r>
            <a:r>
              <a:rPr lang="sr-Cyrl-C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средње</a:t>
            </a:r>
            <a:r>
              <a:rPr lang="sr-Cyrl-C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школе које су обухваћене вредновањем лако остварују 27 стандарда (теже су достижни </a:t>
            </a:r>
            <a:r>
              <a:rPr lang="sr-Cyrl-C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2.6, 2.5. и 2.3)</a:t>
            </a:r>
            <a:endParaRPr lang="sr-Cyrl-C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CS" dirty="0"/>
          </a:p>
        </p:txBody>
      </p:sp>
    </p:spTree>
    <p:extLst>
      <p:ext uri="{BB962C8B-B14F-4D97-AF65-F5344CB8AC3E}">
        <p14:creationId xmlns:p14="http://schemas.microsoft.com/office/powerpoint/2010/main" val="1421177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29600" cy="868958"/>
          </a:xfrm>
          <a:noFill/>
        </p:spPr>
        <p:txBody>
          <a:bodyPr>
            <a:noAutofit/>
          </a:bodyPr>
          <a:lstStyle/>
          <a:p>
            <a:r>
              <a:rPr lang="sr-Cyrl-C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Стандарди који највише доприносе разликама између </a:t>
            </a:r>
            <a:r>
              <a:rPr lang="sr-Cyrl-CS" sz="27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основних школа </a:t>
            </a:r>
            <a:r>
              <a:rPr lang="sr-Cyrl-C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које су оцењене оценама 3 и 4</a:t>
            </a:r>
            <a:endParaRPr lang="en-US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2348880"/>
            <a:ext cx="820891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C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Редослед </a:t>
            </a:r>
            <a:r>
              <a:rPr lang="sr-Cyrl-C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према степену доприноса:</a:t>
            </a:r>
          </a:p>
          <a:p>
            <a:pPr algn="just"/>
            <a:r>
              <a:rPr lang="sr-Cyrl-CS" sz="2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6.4, </a:t>
            </a:r>
            <a:r>
              <a:rPr lang="sr-Cyrl-C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2.5, 2.6, 2.3, 2.1,</a:t>
            </a:r>
            <a:r>
              <a:rPr lang="sr-Cyrl-CS" sz="2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7.4, </a:t>
            </a:r>
            <a:r>
              <a:rPr lang="sr-Cyrl-CS" sz="24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5.2,</a:t>
            </a:r>
            <a:r>
              <a:rPr lang="sr-Cyrl-CS" sz="2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6.1, </a:t>
            </a:r>
            <a:r>
              <a:rPr lang="sr-Cyrl-CS" sz="24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5.5,</a:t>
            </a:r>
            <a:r>
              <a:rPr lang="sr-Cyrl-CS" sz="2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4.2.</a:t>
            </a:r>
          </a:p>
          <a:p>
            <a:pPr algn="just"/>
            <a:endParaRPr lang="sr-Cyrl-C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C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Највећи утицај процене </a:t>
            </a:r>
            <a:r>
              <a:rPr lang="sr-Cyrl-C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је у </a:t>
            </a:r>
            <a:r>
              <a:rPr lang="sr-Cyrl-C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Настава и учење. </a:t>
            </a:r>
            <a:endParaRPr lang="sr-Cyrl-C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sr-Cyrl-C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C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Тимови </a:t>
            </a:r>
            <a:r>
              <a:rPr lang="sr-Cyrl-C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перципирају</a:t>
            </a:r>
            <a:r>
              <a:rPr lang="sr-Cyrl-C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област Настава и учење као кључну за разликовање школа у односу на квалитет рада. </a:t>
            </a:r>
          </a:p>
          <a:p>
            <a:pPr algn="just"/>
            <a:endParaRPr lang="sr-Cyrl-C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C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Недовољно видљив утицај процене у областима </a:t>
            </a:r>
            <a:r>
              <a:rPr lang="sr-Cyrl-C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Образовна постигнућа ученика </a:t>
            </a:r>
            <a:r>
              <a:rPr lang="sr-Cyrl-C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Подршка ученицима.</a:t>
            </a:r>
          </a:p>
        </p:txBody>
      </p:sp>
    </p:spTree>
    <p:extLst>
      <p:ext uri="{BB962C8B-B14F-4D97-AF65-F5344CB8AC3E}">
        <p14:creationId xmlns:p14="http://schemas.microsoft.com/office/powerpoint/2010/main" val="29856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29600" cy="868958"/>
          </a:xfrm>
          <a:noFill/>
        </p:spPr>
        <p:txBody>
          <a:bodyPr>
            <a:noAutofit/>
          </a:bodyPr>
          <a:lstStyle/>
          <a:p>
            <a:r>
              <a:rPr lang="sr-Cyrl-C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Стандарди који највише доприносе разликама између </a:t>
            </a:r>
            <a:r>
              <a:rPr lang="sr-Cyrl-CS" sz="27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средњих школа </a:t>
            </a:r>
            <a:r>
              <a:rPr lang="sr-Cyrl-C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које су оцењене оценама 3 и 4</a:t>
            </a:r>
            <a:endParaRPr lang="en-US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2348880"/>
            <a:ext cx="820891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C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Редослед </a:t>
            </a:r>
            <a:r>
              <a:rPr lang="sr-Cyrl-C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према степену доприноса:</a:t>
            </a:r>
          </a:p>
          <a:p>
            <a:pPr algn="just"/>
            <a:r>
              <a:rPr lang="sr-Cyrl-CS" sz="2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6.4,</a:t>
            </a:r>
            <a:r>
              <a:rPr lang="sr-Cyrl-C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4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5.5,</a:t>
            </a:r>
            <a:r>
              <a:rPr lang="sr-Cyrl-C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7.2, 7.4, </a:t>
            </a:r>
            <a:r>
              <a:rPr lang="sr-Cyrl-CS" sz="2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6.2,</a:t>
            </a:r>
            <a:r>
              <a:rPr lang="sr-Cyrl-C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1.4,</a:t>
            </a:r>
            <a:r>
              <a:rPr lang="sr-Cyrl-C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2.6,</a:t>
            </a:r>
            <a:r>
              <a:rPr lang="sr-Cyrl-C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4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5.3,</a:t>
            </a:r>
            <a:r>
              <a:rPr lang="sr-Cyrl-C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2.1,</a:t>
            </a:r>
            <a:r>
              <a:rPr lang="sr-Cyrl-C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7.3.</a:t>
            </a:r>
          </a:p>
          <a:p>
            <a:pPr algn="just"/>
            <a:endParaRPr lang="sr-Cyrl-C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C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Највећи утицај процене </a:t>
            </a:r>
            <a:r>
              <a:rPr lang="sr-Cyrl-C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је у </a:t>
            </a:r>
            <a:r>
              <a:rPr lang="sr-Cyrl-C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</a:t>
            </a:r>
            <a:r>
              <a:rPr lang="sr-Cyrl-C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Ресурси. </a:t>
            </a:r>
          </a:p>
          <a:p>
            <a:pPr algn="just"/>
            <a:endParaRPr lang="sr-Cyrl-C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C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разлику од основних, код средњих школа тимови не </a:t>
            </a:r>
            <a:r>
              <a:rPr lang="sr-Cyrl-C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перципирају</a:t>
            </a:r>
            <a:r>
              <a:rPr lang="sr-Cyrl-C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 Настава и учење као кључну за разликовање школа у односу на квалитет рада. </a:t>
            </a:r>
          </a:p>
          <a:p>
            <a:pPr algn="just"/>
            <a:endParaRPr lang="sr-Cyrl-C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C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Недовољно видљив утицај процене у областима </a:t>
            </a:r>
            <a:r>
              <a:rPr lang="sr-Cyrl-C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Настава и учење </a:t>
            </a:r>
            <a:r>
              <a:rPr lang="sr-Cyrl-C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Подршка ученицима.</a:t>
            </a:r>
          </a:p>
        </p:txBody>
      </p:sp>
    </p:spTree>
    <p:extLst>
      <p:ext uri="{BB962C8B-B14F-4D97-AF65-F5344CB8AC3E}">
        <p14:creationId xmlns:p14="http://schemas.microsoft.com/office/powerpoint/2010/main" val="32318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/>
          </a:bodyPr>
          <a:lstStyle/>
          <a:p>
            <a:r>
              <a:rPr lang="sr-Cyrl-C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 закључци 1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Приближно 2/3 школа, како основних, тако и средњих је добило општу оцену (3 и 4) која их сврстава у групу тзв. „добрих“ школа.</a:t>
            </a:r>
          </a:p>
          <a:p>
            <a:pPr algn="just"/>
            <a:endParaRPr lang="sr-Cyrl-R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Веома су уједначене оцене основних и средњих школа у погледу општег квалитета рада, као и просечних оцена на кључним и изабраним стандардима.</a:t>
            </a:r>
          </a:p>
          <a:p>
            <a:pPr algn="just"/>
            <a:endParaRPr lang="sr-Cyrl-R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Уочава се разлика у расподели опште оцене квалитета рада за гимназије и средње стручне школе, у смислу да 2/3 гимназија има општу оцену 3, док је код средњих стручних школа већа заступљеност оцена 2 и 4.</a:t>
            </a:r>
          </a:p>
        </p:txBody>
      </p:sp>
    </p:spTree>
    <p:extLst>
      <p:ext uri="{BB962C8B-B14F-4D97-AF65-F5344CB8AC3E}">
        <p14:creationId xmlns:p14="http://schemas.microsoft.com/office/powerpoint/2010/main" val="3354372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/>
          </a:bodyPr>
          <a:lstStyle/>
          <a:p>
            <a:r>
              <a:rPr lang="sr-Cyrl-C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 закључци 2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endParaRPr lang="sr-Cyrl-R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Основне школе најлакше остварују стандарде из области Етос и Подршка ученицима, а најтеже из области Образовна постигнућа ученика и Настава и учење.</a:t>
            </a:r>
          </a:p>
          <a:p>
            <a:pPr algn="just"/>
            <a:endParaRPr lang="sr-Cyrl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Средње </a:t>
            </a:r>
            <a:r>
              <a:rPr lang="sr-Cyrl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школе најлакше остварују стандарде из области </a:t>
            </a:r>
            <a:r>
              <a:rPr lang="sr-Cyrl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Етос и Организација рада школе и руковођење, </a:t>
            </a:r>
            <a:r>
              <a:rPr lang="sr-Cyrl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најтеже из области </a:t>
            </a:r>
            <a:r>
              <a:rPr lang="sr-Cyrl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Настава и учење.</a:t>
            </a:r>
          </a:p>
          <a:p>
            <a:pPr marL="0" indent="0" algn="just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C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Већина стандарда (27) је остварива за „просечну“ школу која је била предмет екстерне евалуације.</a:t>
            </a:r>
          </a:p>
          <a:p>
            <a:pPr algn="just"/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C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Стандарди који се истичу у погледу тежине </a:t>
            </a:r>
            <a:r>
              <a:rPr lang="sr-Cyrl-C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остваривости</a:t>
            </a:r>
            <a:r>
              <a:rPr lang="sr-Cyrl-C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без обзира на тип школе, су 2.3. (Наставник прилагођава рад на часу образовно-васпитним потребама ученика) и 2.6. (Наставник користи поступке вредновања који су у функцији даљег учења).</a:t>
            </a:r>
          </a:p>
        </p:txBody>
      </p:sp>
    </p:spTree>
    <p:extLst>
      <p:ext uri="{BB962C8B-B14F-4D97-AF65-F5344CB8AC3E}">
        <p14:creationId xmlns:p14="http://schemas.microsoft.com/office/powerpoint/2010/main" val="229663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00200"/>
            <a:ext cx="8219256" cy="4525963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sr-Cyrl-C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Хвала на пажњи</a:t>
            </a:r>
            <a:r>
              <a:rPr lang="sr-Latn-R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endParaRPr lang="sr-Cyrl-C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sr-Cyrl-C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Одељење за методологију истраживања,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статистичку обраду и анализу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sr-Cyrl-C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Јелена Петровић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jpetrovic@ceo.gov.rs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sr-Cyrl-C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Јелена Недељковић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jnedeljkovic@ceo.gov.rs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sr-Cyrl-C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Ивана Николић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inikolic@ceo.gov.rs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endParaRPr lang="sr-Cyrl-CS" sz="2800" dirty="0"/>
          </a:p>
          <a:p>
            <a:pPr algn="ctr">
              <a:buNone/>
            </a:pPr>
            <a:endParaRPr lang="sr-Cyrl-CS" sz="2800" dirty="0" smtClean="0"/>
          </a:p>
          <a:p>
            <a:pPr algn="ctr">
              <a:buNone/>
            </a:pPr>
            <a:endParaRPr lang="sr-Latn-RS" sz="2800" dirty="0" smtClean="0"/>
          </a:p>
          <a:p>
            <a:pPr algn="ctr">
              <a:buNone/>
            </a:pP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940966"/>
          </a:xfrm>
        </p:spPr>
        <p:txBody>
          <a:bodyPr>
            <a:noAutofit/>
          </a:bodyPr>
          <a:lstStyle/>
          <a:p>
            <a:pPr lvl="0"/>
            <a:r>
              <a:rPr lang="en-US" sz="3600" dirty="0"/>
              <a:t> </a:t>
            </a:r>
            <a:br>
              <a:rPr lang="en-US" sz="3600" dirty="0"/>
            </a:br>
            <a:r>
              <a:rPr lang="sr-Latn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Oцeнa oпштeг </a:t>
            </a:r>
            <a:r>
              <a:rPr lang="sr-Latn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квaлитeтa</a:t>
            </a:r>
            <a:r>
              <a:rPr lang="sr-Cyrl-C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рaдa </a:t>
            </a:r>
            <a:r>
              <a:rPr lang="sr-Latn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oснoвних шкoлa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083900110"/>
              </p:ext>
            </p:extLst>
          </p:nvPr>
        </p:nvGraphicFramePr>
        <p:xfrm>
          <a:off x="251520" y="2636912"/>
          <a:ext cx="3959860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74808" y="2308412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</a:t>
            </a:r>
            <a:r>
              <a:rPr lang="sr-Cyrl-C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2012/2013.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40152" y="2177633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</a:t>
            </a:r>
            <a:r>
              <a:rPr lang="sr-Cyrl-C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2013/2014.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3279355177"/>
              </p:ext>
            </p:extLst>
          </p:nvPr>
        </p:nvGraphicFramePr>
        <p:xfrm>
          <a:off x="4644008" y="2493079"/>
          <a:ext cx="4176464" cy="34562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95651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864096"/>
          </a:xfrm>
        </p:spPr>
        <p:txBody>
          <a:bodyPr>
            <a:noAutofit/>
          </a:bodyPr>
          <a:lstStyle/>
          <a:p>
            <a:pPr lvl="0"/>
            <a:r>
              <a:rPr lang="en-US" sz="3600" dirty="0"/>
              <a:t> </a:t>
            </a:r>
            <a:br>
              <a:rPr lang="en-US" sz="3600" dirty="0"/>
            </a:br>
            <a:r>
              <a:rPr lang="sr-Latn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Oцeнa oпштeг </a:t>
            </a:r>
            <a:r>
              <a:rPr lang="sr-Latn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квaлитeтa</a:t>
            </a:r>
            <a:r>
              <a:rPr lang="sr-Cyrl-C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рaдa </a:t>
            </a:r>
            <a:r>
              <a:rPr lang="sr-Cyrl-C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средњих школа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4808" y="2308412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</a:t>
            </a:r>
            <a:r>
              <a:rPr lang="sr-Cyrl-C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2012/2013.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40152" y="2177633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</a:t>
            </a:r>
            <a:r>
              <a:rPr lang="sr-Cyrl-C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2013/2014.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2115596462"/>
              </p:ext>
            </p:extLst>
          </p:nvPr>
        </p:nvGraphicFramePr>
        <p:xfrm>
          <a:off x="323528" y="2780928"/>
          <a:ext cx="3959860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4246258466"/>
              </p:ext>
            </p:extLst>
          </p:nvPr>
        </p:nvGraphicFramePr>
        <p:xfrm>
          <a:off x="4860032" y="2546965"/>
          <a:ext cx="4176464" cy="3474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94478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143000"/>
          </a:xfrm>
        </p:spPr>
        <p:txBody>
          <a:bodyPr>
            <a:noAutofit/>
          </a:bodyPr>
          <a:lstStyle/>
          <a:p>
            <a:r>
              <a:rPr lang="sr-Cyrl-C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Оцена општег квалитета рада школа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1468432"/>
              </p:ext>
            </p:extLst>
          </p:nvPr>
        </p:nvGraphicFramePr>
        <p:xfrm>
          <a:off x="827584" y="2204864"/>
          <a:ext cx="7292474" cy="18440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043428"/>
                <a:gridCol w="1100927"/>
                <a:gridCol w="1049373"/>
                <a:gridCol w="1049373"/>
                <a:gridCol w="1049373"/>
              </a:tblGrid>
              <a:tr h="263272">
                <a:tc>
                  <a:txBody>
                    <a:bodyPr/>
                    <a:lstStyle/>
                    <a:p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C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шк</a:t>
                      </a:r>
                      <a:r>
                        <a:rPr lang="sr-Cyrl-C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2012/2013.</a:t>
                      </a:r>
                      <a:endParaRPr lang="en-US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C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шк</a:t>
                      </a:r>
                      <a:r>
                        <a:rPr lang="sr-Cyrl-C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2013/2014.</a:t>
                      </a:r>
                      <a:endParaRPr lang="en-US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63272">
                <a:tc>
                  <a:txBody>
                    <a:bodyPr/>
                    <a:lstStyle/>
                    <a:p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ОШ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СШ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ОШ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СШ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sr-Cyrl-C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општа оцена квалитета рада 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2,7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2,7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2,8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2,9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sr-Cyrl-C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кључни стандарди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2,9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2,8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2,9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2,9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sr-Cyrl-C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изабрани</a:t>
                      </a:r>
                      <a:r>
                        <a:rPr lang="sr-Cyrl-C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стандарди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576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/>
          </a:bodyPr>
          <a:lstStyle/>
          <a:p>
            <a:r>
              <a:rPr lang="sr-Cyrl-C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Број вреднованих школа и њихова заступљеност по </a:t>
            </a:r>
            <a:r>
              <a:rPr lang="sr-Cyrl-C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ШУ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3343639"/>
              </p:ext>
            </p:extLst>
          </p:nvPr>
        </p:nvGraphicFramePr>
        <p:xfrm>
          <a:off x="251519" y="1556793"/>
          <a:ext cx="8568951" cy="4920435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2209751"/>
                <a:gridCol w="1589800"/>
                <a:gridCol w="1589800"/>
                <a:gridCol w="1589800"/>
                <a:gridCol w="1589800"/>
              </a:tblGrid>
              <a:tr h="19741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Школска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управа</a:t>
                      </a:r>
                      <a:endParaRPr lang="sr-Latn-RS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Cyrl-C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Основне школе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Cyrl-C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Средње школе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</a:tr>
              <a:tr h="260571">
                <a:tc v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C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sr-Latn-RS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C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sr-Latn-RS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0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Београд</a:t>
                      </a:r>
                      <a:endParaRPr lang="sr-Latn-RS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12,3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7,3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0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Ваљево</a:t>
                      </a:r>
                      <a:endParaRPr lang="sr-Latn-RS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15,7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21,9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0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Зајечар</a:t>
                      </a:r>
                      <a:endParaRPr lang="sr-Latn-RS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42,6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28,6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0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Зрењанин</a:t>
                      </a:r>
                      <a:endParaRPr lang="sr-Latn-RS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31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22,3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9,1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0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Јагодина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sr-Latn-RS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43,8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12,5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0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lang="sr-Cyrl-CS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sr-Cyrl-CS" sz="14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Митровица</a:t>
                      </a: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Ранилуг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sr-Latn-RS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15,4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7,5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0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Крагујевац</a:t>
                      </a:r>
                      <a:endParaRPr lang="sr-Latn-RS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40,0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29,4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0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Краљево</a:t>
                      </a:r>
                      <a:endParaRPr lang="sr-Latn-RS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31,3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19,0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0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Крушевац</a:t>
                      </a:r>
                      <a:endParaRPr lang="sr-Latn-RS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26,3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0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Лесковац</a:t>
                      </a:r>
                      <a:endParaRPr lang="sr-Latn-RS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27,5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0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Ниш</a:t>
                      </a:r>
                      <a:endParaRPr lang="sr-Latn-RS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31,1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20,9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0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Нови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Сад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sr-Latn-RS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14,0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17,6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0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Пожаревац</a:t>
                      </a:r>
                      <a:endParaRPr lang="sr-Latn-RS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36,6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4,5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0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Сомбор</a:t>
                      </a:r>
                      <a:endParaRPr lang="sr-Latn-RS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30,7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33,3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0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Ужице</a:t>
                      </a:r>
                      <a:endParaRPr lang="sr-Latn-RS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34,6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54,2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0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Чачак</a:t>
                      </a:r>
                      <a:endParaRPr lang="sr-Latn-RS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25,6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7,7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74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Укупно</a:t>
                      </a:r>
                      <a:endParaRPr lang="sr-Latn-RS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295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24,6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80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15,6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497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216024"/>
          </a:xfrm>
        </p:spPr>
        <p:txBody>
          <a:bodyPr>
            <a:noAutofit/>
          </a:bodyPr>
          <a:lstStyle/>
          <a:p>
            <a:pPr lvl="0"/>
            <a:r>
              <a:rPr lang="en-US" sz="3600" dirty="0"/>
              <a:t> </a:t>
            </a:r>
            <a:r>
              <a:rPr lang="sr-Latn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Oцeнa </a:t>
            </a:r>
            <a:r>
              <a:rPr lang="sr-Latn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oпштeг </a:t>
            </a:r>
            <a:r>
              <a:rPr lang="sr-Latn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квaлитeтa</a:t>
            </a:r>
            <a:r>
              <a:rPr lang="sr-Cyrl-C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рaдa </a:t>
            </a:r>
            <a:r>
              <a:rPr lang="sr-Cyrl-C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школа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1289" y="126876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 школа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92080" y="1276836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средња школа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Left-Right Arrow 2"/>
          <p:cNvSpPr/>
          <p:nvPr/>
        </p:nvSpPr>
        <p:spPr>
          <a:xfrm>
            <a:off x="3563888" y="4315827"/>
            <a:ext cx="2232248" cy="667236"/>
          </a:xfrm>
          <a:prstGeom prst="leftRightArrow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563888" y="4463534"/>
            <a:ext cx="223224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13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оцена општег квалитета рада</a:t>
            </a:r>
            <a:endParaRPr lang="en-US" sz="13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Left-Right Arrow 12"/>
          <p:cNvSpPr/>
          <p:nvPr/>
        </p:nvSpPr>
        <p:spPr>
          <a:xfrm>
            <a:off x="3563888" y="5140083"/>
            <a:ext cx="2232248" cy="629176"/>
          </a:xfrm>
          <a:prstGeom prst="leftRightArrow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878398" y="5300782"/>
            <a:ext cx="18245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1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кључни стандарди</a:t>
            </a:r>
            <a:endParaRPr lang="en-US" sz="1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Left-Right Arrow 14"/>
          <p:cNvSpPr/>
          <p:nvPr/>
        </p:nvSpPr>
        <p:spPr>
          <a:xfrm>
            <a:off x="3563888" y="5949280"/>
            <a:ext cx="2232248" cy="648072"/>
          </a:xfrm>
          <a:prstGeom prst="leftRightArrow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789437" y="6119427"/>
            <a:ext cx="18001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1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изабрани стандарди</a:t>
            </a:r>
            <a:endParaRPr lang="en-US" sz="1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15465" y="4478893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2,8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354455" y="5239227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2,9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365760" y="6106211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3,2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56176" y="448184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</a:t>
            </a:r>
            <a:r>
              <a:rPr lang="sr-Cyrl-CS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160715" y="530078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</a:t>
            </a:r>
            <a:r>
              <a:rPr lang="sr-Cyrl-CS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180112" y="6119427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3,3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9" name="Chart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5549042"/>
              </p:ext>
            </p:extLst>
          </p:nvPr>
        </p:nvGraphicFramePr>
        <p:xfrm>
          <a:off x="335465" y="1646168"/>
          <a:ext cx="3960000" cy="28173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3" name="Chart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5347816"/>
              </p:ext>
            </p:extLst>
          </p:nvPr>
        </p:nvGraphicFramePr>
        <p:xfrm>
          <a:off x="4656001" y="1646168"/>
          <a:ext cx="3960000" cy="28173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9747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/>
          </a:bodyPr>
          <a:lstStyle/>
          <a:p>
            <a:r>
              <a:rPr lang="sr-Cyrl-C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Дистрибуција оцена за кључне и изабране </a:t>
            </a:r>
            <a:r>
              <a:rPr lang="sr-Cyrl-C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стандарде</a:t>
            </a:r>
            <a:br>
              <a:rPr lang="sr-Cyrl-C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C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-основна школа-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8689136"/>
              </p:ext>
            </p:extLst>
          </p:nvPr>
        </p:nvGraphicFramePr>
        <p:xfrm>
          <a:off x="2045513" y="1988840"/>
          <a:ext cx="5052974" cy="1728195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1876349"/>
                <a:gridCol w="1058326"/>
                <a:gridCol w="1058326"/>
                <a:gridCol w="1059973"/>
              </a:tblGrid>
              <a:tr h="246885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Ниво остварености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933" marR="66933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Стандарди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933" marR="66933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68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кључни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933" marR="66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изабрани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933" marR="66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сви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933" marR="66933" marT="0" marB="0" anchor="ctr"/>
                </a:tc>
              </a:tr>
              <a:tr h="2468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933" marR="66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933" marR="66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933" marR="66933" marT="0" marB="0" anchor="ctr"/>
                </a:tc>
              </a:tr>
              <a:tr h="2468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933" marR="66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933" marR="66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933" marR="66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933" marR="66933" marT="0" marB="0" anchor="ctr"/>
                </a:tc>
              </a:tr>
              <a:tr h="2468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933" marR="66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24,9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933" marR="66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9,3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933" marR="66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20,7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933" marR="66933" marT="0" marB="0" anchor="ctr"/>
                </a:tc>
              </a:tr>
              <a:tr h="2468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933" marR="66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933" marR="66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933" marR="66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933" marR="66933" marT="0" marB="0" anchor="ctr"/>
                </a:tc>
              </a:tr>
              <a:tr h="2468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933" marR="66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19,9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933" marR="66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36,2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933" marR="66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25,3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933" marR="66933" marT="0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3528" y="4005064"/>
            <a:ext cx="842493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r-Cyrl-C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свим групама стандарда је </a:t>
            </a:r>
            <a:r>
              <a:rPr lang="sr-Cyrl-C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најзаступљенија</a:t>
            </a:r>
            <a:r>
              <a:rPr lang="sr-Cyrl-C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оцена 3, а најмање заступљена оцена </a:t>
            </a:r>
            <a:r>
              <a:rPr lang="sr-Cyrl-C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sr-Cyrl-C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r-Cyrl-C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слична расподела кључних и свих стандарда, док се у групи изабраних стандарда расподела оцена статистички значајно разликује, у смислу </a:t>
            </a:r>
            <a:r>
              <a:rPr lang="sr-Cyrl-C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 доминирају </a:t>
            </a:r>
            <a:r>
              <a:rPr lang="sr-Cyrl-C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оцене 3 и 4 које представљају виши ниво остварености        </a:t>
            </a:r>
            <a:r>
              <a:rPr lang="sr-Cyrl-C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стандарда</a:t>
            </a:r>
          </a:p>
          <a:p>
            <a:pPr algn="just"/>
            <a:endParaRPr lang="sr-Cyrl-C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C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Пристрасност тимова приликом избора стандарда у групу изабраних?</a:t>
            </a:r>
            <a:endParaRPr lang="sr-Cyrl-C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sr-Cyrl-C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r-Cyrl-C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663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/>
          </a:bodyPr>
          <a:lstStyle/>
          <a:p>
            <a:r>
              <a:rPr lang="sr-Cyrl-C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Дистрибуција оцена за кључне и изабране </a:t>
            </a:r>
            <a:r>
              <a:rPr lang="sr-Cyrl-C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стандарде</a:t>
            </a:r>
            <a:br>
              <a:rPr lang="sr-Cyrl-C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C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-средња школа-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5548097"/>
              </p:ext>
            </p:extLst>
          </p:nvPr>
        </p:nvGraphicFramePr>
        <p:xfrm>
          <a:off x="2045513" y="1988840"/>
          <a:ext cx="5052974" cy="1728195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1876349"/>
                <a:gridCol w="1058326"/>
                <a:gridCol w="1058326"/>
                <a:gridCol w="1059973"/>
              </a:tblGrid>
              <a:tr h="246885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Ниво остварености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933" marR="66933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Стандарди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933" marR="66933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68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кључни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933" marR="66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изабрани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933" marR="66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сви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933" marR="66933" marT="0" marB="0" anchor="ctr"/>
                </a:tc>
              </a:tr>
              <a:tr h="2468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933" marR="66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933" marR="66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933" marR="66933" marT="0" marB="0" anchor="ctr"/>
                </a:tc>
              </a:tr>
              <a:tr h="2468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933" marR="66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5,9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3,6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68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933" marR="66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21,4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19,5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68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933" marR="66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52,1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57,4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50,0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68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933" marR="66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20,6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37,1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27,0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3528" y="4005064"/>
            <a:ext cx="842493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r-Cyrl-C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свим групама стандарда је </a:t>
            </a:r>
            <a:r>
              <a:rPr lang="sr-Cyrl-C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најзаступљенија</a:t>
            </a:r>
            <a:r>
              <a:rPr lang="sr-Cyrl-C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оцена 3, а најмање заступљена оцена </a:t>
            </a:r>
            <a:r>
              <a:rPr lang="sr-Cyrl-C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sr-Cyrl-C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r-Cyrl-C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слична расподела кључних и свих стандарда, док се у групи изабраних стандарда расподела оцена статистички значајно разликује, у смислу </a:t>
            </a:r>
            <a:r>
              <a:rPr lang="sr-Cyrl-C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 доминирају </a:t>
            </a:r>
            <a:r>
              <a:rPr lang="sr-Cyrl-C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оцене 3 и 4 које представљају виши ниво остварености        </a:t>
            </a:r>
            <a:r>
              <a:rPr lang="sr-Cyrl-C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стандарда</a:t>
            </a:r>
          </a:p>
          <a:p>
            <a:pPr algn="just"/>
            <a:endParaRPr lang="sr-Cyrl-C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C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Пристрасност тимова приликом избора стандарда у групу изабраних?</a:t>
            </a:r>
            <a:endParaRPr lang="sr-Cyrl-C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sr-Cyrl-C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r-Cyrl-C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385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360040"/>
          </a:xfrm>
        </p:spPr>
        <p:txBody>
          <a:bodyPr>
            <a:noAutofit/>
          </a:bodyPr>
          <a:lstStyle/>
          <a:p>
            <a:pPr lvl="0"/>
            <a:r>
              <a:rPr lang="en-US" sz="3600" dirty="0"/>
              <a:t> </a:t>
            </a:r>
            <a:r>
              <a:rPr lang="sr-Cyrl-CS" sz="3600" dirty="0" smtClean="0"/>
              <a:t/>
            </a:r>
            <a:br>
              <a:rPr lang="sr-Cyrl-CS" sz="3600" dirty="0" smtClean="0"/>
            </a:br>
            <a:r>
              <a:rPr lang="sr-Latn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Oцeнa </a:t>
            </a:r>
            <a:r>
              <a:rPr lang="sr-Latn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oпштeг </a:t>
            </a:r>
            <a:r>
              <a:rPr lang="sr-Latn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квaлитeтa</a:t>
            </a:r>
            <a:r>
              <a:rPr lang="sr-Cyrl-C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рaдa</a:t>
            </a:r>
            <a:r>
              <a:rPr lang="sr-Cyrl-C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средњих</a:t>
            </a:r>
            <a:r>
              <a:rPr lang="sr-Latn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школа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75244" y="198884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гимназије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32040" y="1988840"/>
            <a:ext cx="2756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sr-Cyrl-C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редње стручне школе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1832660"/>
              </p:ext>
            </p:extLst>
          </p:nvPr>
        </p:nvGraphicFramePr>
        <p:xfrm>
          <a:off x="395536" y="2358172"/>
          <a:ext cx="4104456" cy="36631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4416238"/>
              </p:ext>
            </p:extLst>
          </p:nvPr>
        </p:nvGraphicFramePr>
        <p:xfrm>
          <a:off x="4572000" y="2358172"/>
          <a:ext cx="4176464" cy="36631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72665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652934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sr-Cyrl-C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Школски програм и годишњи план рада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1789371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 школа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32040" y="1789371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средња школа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4786633"/>
              </p:ext>
            </p:extLst>
          </p:nvPr>
        </p:nvGraphicFramePr>
        <p:xfrm>
          <a:off x="21754" y="2217312"/>
          <a:ext cx="4694262" cy="3515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6588614"/>
              </p:ext>
            </p:extLst>
          </p:nvPr>
        </p:nvGraphicFramePr>
        <p:xfrm>
          <a:off x="4572000" y="2189481"/>
          <a:ext cx="4572000" cy="3543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5339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/>
          </a:bodyPr>
          <a:lstStyle/>
          <a:p>
            <a:r>
              <a:rPr lang="sr-Cyrl-C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r-Cyrl-C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Настава и учење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1789371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 школа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32040" y="1768992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средња школа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5637654"/>
              </p:ext>
            </p:extLst>
          </p:nvPr>
        </p:nvGraphicFramePr>
        <p:xfrm>
          <a:off x="14511" y="2169102"/>
          <a:ext cx="4629497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3037527"/>
              </p:ext>
            </p:extLst>
          </p:nvPr>
        </p:nvGraphicFramePr>
        <p:xfrm>
          <a:off x="4572000" y="2169102"/>
          <a:ext cx="4572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5519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2492</TotalTime>
  <Words>1250</Words>
  <Application>Microsoft Office PowerPoint</Application>
  <PresentationFormat>On-screen Show (4:3)</PresentationFormat>
  <Paragraphs>389</Paragraphs>
  <Slides>28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Стручно саветовање –  Приказ резултата спољашњег вредновања рада школа за шк. 2013/2014. годину  </vt:lpstr>
      <vt:lpstr>Контекст</vt:lpstr>
      <vt:lpstr>Број вреднованих школа и њихова заступљеност по ШУ</vt:lpstr>
      <vt:lpstr> Oцeнa oпштeг квaлитeтa рaдa школа</vt:lpstr>
      <vt:lpstr>Дистрибуција оцена за кључне и изабране стандарде -основна школа-</vt:lpstr>
      <vt:lpstr>Дистрибуција оцена за кључне и изабране стандарде -средња школа-</vt:lpstr>
      <vt:lpstr>  Oцeнa oпштeг квaлитeтa рaдa средњих школа</vt:lpstr>
      <vt:lpstr>1. Школски програм и годишњи план рада</vt:lpstr>
      <vt:lpstr>2. Настава и учење</vt:lpstr>
      <vt:lpstr>3. Постигнућа ученика</vt:lpstr>
      <vt:lpstr>4. Подршка ученицима</vt:lpstr>
      <vt:lpstr>5. Етос</vt:lpstr>
      <vt:lpstr>6. Организација рада и руковођење</vt:lpstr>
      <vt:lpstr>7. Ресурси</vt:lpstr>
      <vt:lpstr>Област Настава и учење – ниво ШУ основне школе</vt:lpstr>
      <vt:lpstr>Област Настава и учење – ниво ШУ гимназије</vt:lpstr>
      <vt:lpstr>Област Настава и учење – ниво ШУ средње стручне школе</vt:lpstr>
      <vt:lpstr>Позиција школа и стандарда квалитета по областима квалитета – основне школе</vt:lpstr>
      <vt:lpstr>Позиција школа и стандарда квалитета по областима квалитета – средње школе</vt:lpstr>
      <vt:lpstr>Колико је школама тешко да остваре  стандарде квалитета?</vt:lpstr>
      <vt:lpstr>Стандарди који највише доприносе разликама између основних школа које су оцењене оценама 3 и 4</vt:lpstr>
      <vt:lpstr>Стандарди који највише доприносе разликама између средњих школа које су оцењене оценама 3 и 4</vt:lpstr>
      <vt:lpstr>Основни закључци 1</vt:lpstr>
      <vt:lpstr>Основни закључци 2</vt:lpstr>
      <vt:lpstr>PowerPoint Presentation</vt:lpstr>
      <vt:lpstr>  Oцeнa oпштeг квaлитeтa рaдa oснoвних шкoлa</vt:lpstr>
      <vt:lpstr>  Oцeнa oпштeг квaлитeтa рaдa средњих школа</vt:lpstr>
      <vt:lpstr>Оцена општег квалитета рада школа</vt:lpstr>
    </vt:vector>
  </TitlesOfParts>
  <Company>Zvkov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Ivana Nikolic</dc:creator>
  <cp:lastModifiedBy>Jasmina Djelic</cp:lastModifiedBy>
  <cp:revision>237</cp:revision>
  <dcterms:created xsi:type="dcterms:W3CDTF">2014-10-01T07:35:35Z</dcterms:created>
  <dcterms:modified xsi:type="dcterms:W3CDTF">2015-02-25T10:01:13Z</dcterms:modified>
</cp:coreProperties>
</file>